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Lst>
  <p:notesMasterIdLst>
    <p:notesMasterId r:id="rId69"/>
  </p:notesMasterIdLst>
  <p:sldIdLst>
    <p:sldId id="443" r:id="rId3"/>
    <p:sldId id="444" r:id="rId4"/>
    <p:sldId id="445" r:id="rId5"/>
    <p:sldId id="446" r:id="rId6"/>
    <p:sldId id="447" r:id="rId7"/>
    <p:sldId id="448" r:id="rId8"/>
    <p:sldId id="449" r:id="rId9"/>
    <p:sldId id="511" r:id="rId10"/>
    <p:sldId id="458" r:id="rId11"/>
    <p:sldId id="450" r:id="rId12"/>
    <p:sldId id="457" r:id="rId13"/>
    <p:sldId id="489" r:id="rId14"/>
    <p:sldId id="504" r:id="rId15"/>
    <p:sldId id="451" r:id="rId16"/>
    <p:sldId id="455" r:id="rId17"/>
    <p:sldId id="429" r:id="rId18"/>
    <p:sldId id="459" r:id="rId19"/>
    <p:sldId id="494" r:id="rId20"/>
    <p:sldId id="495" r:id="rId21"/>
    <p:sldId id="496" r:id="rId22"/>
    <p:sldId id="497" r:id="rId23"/>
    <p:sldId id="498" r:id="rId24"/>
    <p:sldId id="499" r:id="rId25"/>
    <p:sldId id="500" r:id="rId26"/>
    <p:sldId id="501" r:id="rId27"/>
    <p:sldId id="502" r:id="rId28"/>
    <p:sldId id="503" r:id="rId29"/>
    <p:sldId id="456" r:id="rId30"/>
    <p:sldId id="460" r:id="rId31"/>
    <p:sldId id="463" r:id="rId32"/>
    <p:sldId id="479" r:id="rId33"/>
    <p:sldId id="480" r:id="rId34"/>
    <p:sldId id="481" r:id="rId35"/>
    <p:sldId id="464" r:id="rId36"/>
    <p:sldId id="465" r:id="rId37"/>
    <p:sldId id="466" r:id="rId38"/>
    <p:sldId id="467" r:id="rId39"/>
    <p:sldId id="474" r:id="rId40"/>
    <p:sldId id="505" r:id="rId41"/>
    <p:sldId id="506" r:id="rId42"/>
    <p:sldId id="507" r:id="rId43"/>
    <p:sldId id="475" r:id="rId44"/>
    <p:sldId id="476" r:id="rId45"/>
    <p:sldId id="477" r:id="rId46"/>
    <p:sldId id="473" r:id="rId47"/>
    <p:sldId id="521" r:id="rId48"/>
    <p:sldId id="512" r:id="rId49"/>
    <p:sldId id="508" r:id="rId50"/>
    <p:sldId id="509" r:id="rId51"/>
    <p:sldId id="510" r:id="rId52"/>
    <p:sldId id="513" r:id="rId53"/>
    <p:sldId id="514" r:id="rId54"/>
    <p:sldId id="515" r:id="rId55"/>
    <p:sldId id="520" r:id="rId56"/>
    <p:sldId id="478" r:id="rId57"/>
    <p:sldId id="516" r:id="rId58"/>
    <p:sldId id="482" r:id="rId59"/>
    <p:sldId id="517" r:id="rId60"/>
    <p:sldId id="483" r:id="rId61"/>
    <p:sldId id="493" r:id="rId62"/>
    <p:sldId id="518" r:id="rId63"/>
    <p:sldId id="484" r:id="rId64"/>
    <p:sldId id="488" r:id="rId65"/>
    <p:sldId id="519" r:id="rId66"/>
    <p:sldId id="485" r:id="rId67"/>
    <p:sldId id="490" r:id="rId6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FFCCFF"/>
    <a:srgbClr val="CCFFFF"/>
    <a:srgbClr val="CCEC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8" autoAdjust="0"/>
  </p:normalViewPr>
  <p:slideViewPr>
    <p:cSldViewPr>
      <p:cViewPr varScale="1">
        <p:scale>
          <a:sx n="72" d="100"/>
          <a:sy n="72" d="100"/>
        </p:scale>
        <p:origin x="618"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52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Hoja_de_c_lculo_de_Microsoft_Excel.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'(1).ING POR FUENTE'!$A$5:$A$8</c:f>
              <c:strCache>
                <c:ptCount val="4"/>
                <c:pt idx="0">
                  <c:v>TRANSFERENCIAS DEL MEN (GRATUIDAD SGP)</c:v>
                </c:pt>
                <c:pt idx="1">
                  <c:v>RENDIMIENTOS FINANCIEROS GRATUIDAD</c:v>
                </c:pt>
                <c:pt idx="2">
                  <c:v>RECURSOS PROPIOS</c:v>
                </c:pt>
                <c:pt idx="3">
                  <c:v>RECURSOS DE BALANCE</c:v>
                </c:pt>
              </c:strCache>
            </c:strRef>
          </c:cat>
          <c:val>
            <c:numRef>
              <c:f>'(1).ING POR FUENTE'!$B$5:$B$8</c:f>
              <c:numCache>
                <c:formatCode>#,##0.00</c:formatCode>
                <c:ptCount val="4"/>
                <c:pt idx="0">
                  <c:v>155449915</c:v>
                </c:pt>
                <c:pt idx="1">
                  <c:v>988133.83000000007</c:v>
                </c:pt>
                <c:pt idx="2">
                  <c:v>3433000</c:v>
                </c:pt>
                <c:pt idx="3">
                  <c:v>11483054.300000103</c:v>
                </c:pt>
              </c:numCache>
            </c:numRef>
          </c:val>
          <c:extLst>
            <c:ext xmlns:c16="http://schemas.microsoft.com/office/drawing/2014/chart" uri="{C3380CC4-5D6E-409C-BE32-E72D297353CC}">
              <c16:uniqueId val="{00000000-5D18-47D2-8340-9AB0E8F4C2EB}"/>
            </c:ext>
          </c:extLst>
        </c:ser>
        <c:dLbls>
          <c:showLegendKey val="0"/>
          <c:showVal val="0"/>
          <c:showCatName val="0"/>
          <c:showSerName val="0"/>
          <c:showPercent val="0"/>
          <c:showBubbleSize val="0"/>
        </c:dLbls>
        <c:gapWidth val="150"/>
        <c:axId val="76681600"/>
        <c:axId val="76683136"/>
      </c:barChart>
      <c:catAx>
        <c:axId val="76681600"/>
        <c:scaling>
          <c:orientation val="minMax"/>
        </c:scaling>
        <c:delete val="0"/>
        <c:axPos val="b"/>
        <c:numFmt formatCode="General" sourceLinked="0"/>
        <c:majorTickMark val="out"/>
        <c:minorTickMark val="none"/>
        <c:tickLblPos val="nextTo"/>
        <c:txPr>
          <a:bodyPr/>
          <a:lstStyle/>
          <a:p>
            <a:pPr>
              <a:defRPr sz="1600"/>
            </a:pPr>
            <a:endParaRPr lang="es-MX"/>
          </a:p>
        </c:txPr>
        <c:crossAx val="76683136"/>
        <c:crosses val="autoZero"/>
        <c:auto val="1"/>
        <c:lblAlgn val="ctr"/>
        <c:lblOffset val="100"/>
        <c:noMultiLvlLbl val="0"/>
      </c:catAx>
      <c:valAx>
        <c:axId val="76683136"/>
        <c:scaling>
          <c:orientation val="minMax"/>
        </c:scaling>
        <c:delete val="0"/>
        <c:axPos val="l"/>
        <c:majorGridlines/>
        <c:numFmt formatCode="#,##0.00" sourceLinked="1"/>
        <c:majorTickMark val="out"/>
        <c:minorTickMark val="none"/>
        <c:tickLblPos val="nextTo"/>
        <c:txPr>
          <a:bodyPr/>
          <a:lstStyle/>
          <a:p>
            <a:pPr>
              <a:defRPr sz="1600"/>
            </a:pPr>
            <a:endParaRPr lang="es-MX"/>
          </a:p>
        </c:txPr>
        <c:crossAx val="76681600"/>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'(2)GTOPOR FUENTE'!$A$5:$A$8</c:f>
              <c:strCache>
                <c:ptCount val="4"/>
                <c:pt idx="0">
                  <c:v>TRANSFERENCIAS DEL MEN (GRATUIDAD SGP)</c:v>
                </c:pt>
                <c:pt idx="1">
                  <c:v>RENDIMIENTOS FINANCIEROS GRATUIDAD</c:v>
                </c:pt>
                <c:pt idx="2">
                  <c:v>RECURSOS PROPIOS</c:v>
                </c:pt>
                <c:pt idx="3">
                  <c:v>RECURSOS DE BALANCE</c:v>
                </c:pt>
              </c:strCache>
            </c:strRef>
          </c:cat>
          <c:val>
            <c:numRef>
              <c:f>'(2)GTOPOR FUENTE'!$B$5:$B$8</c:f>
              <c:numCache>
                <c:formatCode>#,##0.00</c:formatCode>
                <c:ptCount val="4"/>
                <c:pt idx="0">
                  <c:v>153308382</c:v>
                </c:pt>
                <c:pt idx="1">
                  <c:v>0</c:v>
                </c:pt>
                <c:pt idx="2">
                  <c:v>0</c:v>
                </c:pt>
                <c:pt idx="3">
                  <c:v>9888845.3499999996</c:v>
                </c:pt>
              </c:numCache>
            </c:numRef>
          </c:val>
          <c:extLst>
            <c:ext xmlns:c16="http://schemas.microsoft.com/office/drawing/2014/chart" uri="{C3380CC4-5D6E-409C-BE32-E72D297353CC}">
              <c16:uniqueId val="{00000000-7F8B-4D29-B578-5014819879DF}"/>
            </c:ext>
          </c:extLst>
        </c:ser>
        <c:dLbls>
          <c:showLegendKey val="0"/>
          <c:showVal val="0"/>
          <c:showCatName val="0"/>
          <c:showSerName val="0"/>
          <c:showPercent val="0"/>
          <c:showBubbleSize val="0"/>
        </c:dLbls>
        <c:gapWidth val="150"/>
        <c:axId val="76702848"/>
        <c:axId val="76704384"/>
      </c:barChart>
      <c:catAx>
        <c:axId val="76702848"/>
        <c:scaling>
          <c:orientation val="minMax"/>
        </c:scaling>
        <c:delete val="0"/>
        <c:axPos val="b"/>
        <c:numFmt formatCode="General" sourceLinked="0"/>
        <c:majorTickMark val="out"/>
        <c:minorTickMark val="none"/>
        <c:tickLblPos val="nextTo"/>
        <c:crossAx val="76704384"/>
        <c:crosses val="autoZero"/>
        <c:auto val="1"/>
        <c:lblAlgn val="ctr"/>
        <c:lblOffset val="100"/>
        <c:noMultiLvlLbl val="0"/>
      </c:catAx>
      <c:valAx>
        <c:axId val="76704384"/>
        <c:scaling>
          <c:orientation val="minMax"/>
        </c:scaling>
        <c:delete val="0"/>
        <c:axPos val="l"/>
        <c:majorGridlines/>
        <c:numFmt formatCode="#,##0.00" sourceLinked="1"/>
        <c:majorTickMark val="out"/>
        <c:minorTickMark val="none"/>
        <c:tickLblPos val="nextTo"/>
        <c:crossAx val="76702848"/>
        <c:crosses val="autoZero"/>
        <c:crossBetween val="between"/>
      </c:valAx>
    </c:plotArea>
    <c:legend>
      <c:legendPos val="r"/>
      <c:overlay val="0"/>
    </c:legend>
    <c:plotVisOnly val="1"/>
    <c:dispBlanksAs val="gap"/>
    <c:showDLblsOverMax val="0"/>
  </c:chart>
  <c:spPr>
    <a:solidFill>
      <a:sysClr val="window" lastClr="FFFFFF"/>
    </a:solidFill>
  </c:spPr>
  <c:txPr>
    <a:bodyPr/>
    <a:lstStyle/>
    <a:p>
      <a:pPr>
        <a:defRPr sz="1600"/>
      </a:pPr>
      <a:endParaRPr lang="es-MX"/>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'(3)GASTOS Ejecutados mes a mes'!$A$11:$A$22</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'(3)GASTOS Ejecutados mes a mes'!$B$11:$B$22</c:f>
              <c:numCache>
                <c:formatCode>#,##0.00</c:formatCode>
                <c:ptCount val="12"/>
                <c:pt idx="0">
                  <c:v>8426963.1099999994</c:v>
                </c:pt>
                <c:pt idx="1">
                  <c:v>752090.38</c:v>
                </c:pt>
                <c:pt idx="2">
                  <c:v>709791.86</c:v>
                </c:pt>
                <c:pt idx="3">
                  <c:v>709704</c:v>
                </c:pt>
                <c:pt idx="4">
                  <c:v>184270</c:v>
                </c:pt>
                <c:pt idx="5">
                  <c:v>352138</c:v>
                </c:pt>
                <c:pt idx="6">
                  <c:v>922077</c:v>
                </c:pt>
                <c:pt idx="7">
                  <c:v>29677173</c:v>
                </c:pt>
                <c:pt idx="8">
                  <c:v>22714616</c:v>
                </c:pt>
                <c:pt idx="9">
                  <c:v>29923619</c:v>
                </c:pt>
                <c:pt idx="10">
                  <c:v>68428825</c:v>
                </c:pt>
                <c:pt idx="11">
                  <c:v>395960</c:v>
                </c:pt>
              </c:numCache>
            </c:numRef>
          </c:val>
          <c:extLst>
            <c:ext xmlns:c16="http://schemas.microsoft.com/office/drawing/2014/chart" uri="{C3380CC4-5D6E-409C-BE32-E72D297353CC}">
              <c16:uniqueId val="{00000000-1E92-4467-B22D-60B368D8243D}"/>
            </c:ext>
          </c:extLst>
        </c:ser>
        <c:ser>
          <c:idx val="1"/>
          <c:order val="1"/>
          <c:invertIfNegative val="0"/>
          <c:cat>
            <c:strRef>
              <c:f>'(3)GASTOS Ejecutados mes a mes'!$A$11:$A$22</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'(3)GASTOS Ejecutados mes a mes'!$C$11:$C$22</c:f>
              <c:numCache>
                <c:formatCode>0.00</c:formatCode>
                <c:ptCount val="12"/>
                <c:pt idx="0">
                  <c:v>5.1636680639966768</c:v>
                </c:pt>
                <c:pt idx="1">
                  <c:v>0.46084752309365751</c:v>
                </c:pt>
                <c:pt idx="2">
                  <c:v>0.43492887197020141</c:v>
                </c:pt>
                <c:pt idx="3">
                  <c:v>0.43487503527124105</c:v>
                </c:pt>
                <c:pt idx="4">
                  <c:v>0.11291245751669934</c:v>
                </c:pt>
                <c:pt idx="5">
                  <c:v>0.21577449918606112</c:v>
                </c:pt>
                <c:pt idx="6">
                  <c:v>0.56500776083803983</c:v>
                </c:pt>
                <c:pt idx="7">
                  <c:v>18.184851226885751</c:v>
                </c:pt>
                <c:pt idx="8">
                  <c:v>13.918506073197696</c:v>
                </c:pt>
                <c:pt idx="9">
                  <c:v>18.33586237088727</c:v>
                </c:pt>
                <c:pt idx="10">
                  <c:v>41.930139446085391</c:v>
                </c:pt>
                <c:pt idx="11">
                  <c:v>0.24262667107132077</c:v>
                </c:pt>
              </c:numCache>
            </c:numRef>
          </c:val>
          <c:extLst>
            <c:ext xmlns:c16="http://schemas.microsoft.com/office/drawing/2014/chart" uri="{C3380CC4-5D6E-409C-BE32-E72D297353CC}">
              <c16:uniqueId val="{00000001-1E92-4467-B22D-60B368D8243D}"/>
            </c:ext>
          </c:extLst>
        </c:ser>
        <c:dLbls>
          <c:showLegendKey val="0"/>
          <c:showVal val="0"/>
          <c:showCatName val="0"/>
          <c:showSerName val="0"/>
          <c:showPercent val="0"/>
          <c:showBubbleSize val="0"/>
        </c:dLbls>
        <c:gapWidth val="150"/>
        <c:axId val="76758016"/>
        <c:axId val="76776192"/>
      </c:barChart>
      <c:catAx>
        <c:axId val="76758016"/>
        <c:scaling>
          <c:orientation val="minMax"/>
        </c:scaling>
        <c:delete val="0"/>
        <c:axPos val="b"/>
        <c:numFmt formatCode="General" sourceLinked="0"/>
        <c:majorTickMark val="out"/>
        <c:minorTickMark val="none"/>
        <c:tickLblPos val="nextTo"/>
        <c:crossAx val="76776192"/>
        <c:crosses val="autoZero"/>
        <c:auto val="1"/>
        <c:lblAlgn val="ctr"/>
        <c:lblOffset val="100"/>
        <c:noMultiLvlLbl val="0"/>
      </c:catAx>
      <c:valAx>
        <c:axId val="76776192"/>
        <c:scaling>
          <c:orientation val="minMax"/>
        </c:scaling>
        <c:delete val="0"/>
        <c:axPos val="l"/>
        <c:majorGridlines/>
        <c:numFmt formatCode="#,##0.00" sourceLinked="1"/>
        <c:majorTickMark val="out"/>
        <c:minorTickMark val="none"/>
        <c:tickLblPos val="nextTo"/>
        <c:crossAx val="76758016"/>
        <c:crosses val="autoZero"/>
        <c:crossBetween val="between"/>
      </c:valAx>
    </c:plotArea>
    <c:legend>
      <c:legendPos val="r"/>
      <c:overlay val="0"/>
    </c:legend>
    <c:plotVisOnly val="1"/>
    <c:dispBlanksAs val="gap"/>
    <c:showDLblsOverMax val="0"/>
  </c:chart>
  <c:spPr>
    <a:solidFill>
      <a:sysClr val="window" lastClr="FFFFFF"/>
    </a:solidFill>
  </c:spPr>
  <c:txPr>
    <a:bodyPr/>
    <a:lstStyle/>
    <a:p>
      <a:pPr>
        <a:defRPr sz="1800"/>
      </a:pPr>
      <a:endParaRPr lang="es-MX"/>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'(4)% de Ejecucion por Rubro'!$A$7:$A$16</c:f>
              <c:strCache>
                <c:ptCount val="9"/>
                <c:pt idx="0">
                  <c:v>IMPUESTOS Y CONTRIBUCIONES</c:v>
                </c:pt>
                <c:pt idx="1">
                  <c:v>COMPRA DE EQUIPO</c:v>
                </c:pt>
                <c:pt idx="2">
                  <c:v>MATERIALES Y SUMINISTROS</c:v>
                </c:pt>
                <c:pt idx="3">
                  <c:v>MANTENIMIENTO</c:v>
                </c:pt>
                <c:pt idx="4">
                  <c:v>IMPRESOS Y PUBLICACIONES</c:v>
                </c:pt>
                <c:pt idx="5">
                  <c:v>SERVICIOS PUBLICOS</c:v>
                </c:pt>
                <c:pt idx="6">
                  <c:v>SEGUROS</c:v>
                </c:pt>
                <c:pt idx="7">
                  <c:v>ARRENDAMIENTOS</c:v>
                </c:pt>
                <c:pt idx="8">
                  <c:v>SERVICIOS PROFESIONALES</c:v>
                </c:pt>
              </c:strCache>
            </c:strRef>
          </c:cat>
          <c:val>
            <c:numRef>
              <c:f>'(4)% de Ejecucion por Rubro'!$B$7:$B$16</c:f>
              <c:numCache>
                <c:formatCode>#,##0.00</c:formatCode>
                <c:ptCount val="10"/>
                <c:pt idx="0">
                  <c:v>11509.35</c:v>
                </c:pt>
                <c:pt idx="1">
                  <c:v>11781000</c:v>
                </c:pt>
                <c:pt idx="2">
                  <c:v>28685433</c:v>
                </c:pt>
                <c:pt idx="3">
                  <c:v>62476815</c:v>
                </c:pt>
                <c:pt idx="4">
                  <c:v>13862560</c:v>
                </c:pt>
                <c:pt idx="5">
                  <c:v>7339806</c:v>
                </c:pt>
                <c:pt idx="6">
                  <c:v>6779304</c:v>
                </c:pt>
                <c:pt idx="7">
                  <c:v>10360000</c:v>
                </c:pt>
                <c:pt idx="8">
                  <c:v>21900800</c:v>
                </c:pt>
              </c:numCache>
            </c:numRef>
          </c:val>
          <c:extLst>
            <c:ext xmlns:c16="http://schemas.microsoft.com/office/drawing/2014/chart" uri="{C3380CC4-5D6E-409C-BE32-E72D297353CC}">
              <c16:uniqueId val="{00000000-B2EF-42C3-B32C-CBBCFE8B41E8}"/>
            </c:ext>
          </c:extLst>
        </c:ser>
        <c:ser>
          <c:idx val="1"/>
          <c:order val="1"/>
          <c:invertIfNegative val="0"/>
          <c:cat>
            <c:strRef>
              <c:f>'(4)% de Ejecucion por Rubro'!$A$7:$A$16</c:f>
              <c:strCache>
                <c:ptCount val="9"/>
                <c:pt idx="0">
                  <c:v>IMPUESTOS Y CONTRIBUCIONES</c:v>
                </c:pt>
                <c:pt idx="1">
                  <c:v>COMPRA DE EQUIPO</c:v>
                </c:pt>
                <c:pt idx="2">
                  <c:v>MATERIALES Y SUMINISTROS</c:v>
                </c:pt>
                <c:pt idx="3">
                  <c:v>MANTENIMIENTO</c:v>
                </c:pt>
                <c:pt idx="4">
                  <c:v>IMPRESOS Y PUBLICACIONES</c:v>
                </c:pt>
                <c:pt idx="5">
                  <c:v>SERVICIOS PUBLICOS</c:v>
                </c:pt>
                <c:pt idx="6">
                  <c:v>SEGUROS</c:v>
                </c:pt>
                <c:pt idx="7">
                  <c:v>ARRENDAMIENTOS</c:v>
                </c:pt>
                <c:pt idx="8">
                  <c:v>SERVICIOS PROFESIONALES</c:v>
                </c:pt>
              </c:strCache>
            </c:strRef>
          </c:cat>
          <c:val>
            <c:numRef>
              <c:f>'(4)% de Ejecucion por Rubro'!$C$7:$C$16</c:f>
              <c:numCache>
                <c:formatCode>0.00</c:formatCode>
                <c:ptCount val="10"/>
                <c:pt idx="0">
                  <c:v>7.0524176095936595E-3</c:v>
                </c:pt>
                <c:pt idx="1">
                  <c:v>7.2188726434266837</c:v>
                </c:pt>
                <c:pt idx="2">
                  <c:v>17.577157079072155</c:v>
                </c:pt>
                <c:pt idx="3">
                  <c:v>38.283012533055761</c:v>
                </c:pt>
                <c:pt idx="4">
                  <c:v>8.4943599993091432</c:v>
                </c:pt>
                <c:pt idx="5">
                  <c:v>4.4975065564433443</c:v>
                </c:pt>
                <c:pt idx="6">
                  <c:v>4.154055868523308</c:v>
                </c:pt>
                <c:pt idx="7">
                  <c:v>6.3481470661149686</c:v>
                </c:pt>
                <c:pt idx="8">
                  <c:v>13.419835836445049</c:v>
                </c:pt>
                <c:pt idx="9">
                  <c:v>0</c:v>
                </c:pt>
              </c:numCache>
            </c:numRef>
          </c:val>
          <c:extLst>
            <c:ext xmlns:c16="http://schemas.microsoft.com/office/drawing/2014/chart" uri="{C3380CC4-5D6E-409C-BE32-E72D297353CC}">
              <c16:uniqueId val="{00000001-B2EF-42C3-B32C-CBBCFE8B41E8}"/>
            </c:ext>
          </c:extLst>
        </c:ser>
        <c:dLbls>
          <c:showLegendKey val="0"/>
          <c:showVal val="0"/>
          <c:showCatName val="0"/>
          <c:showSerName val="0"/>
          <c:showPercent val="0"/>
          <c:showBubbleSize val="0"/>
        </c:dLbls>
        <c:gapWidth val="150"/>
        <c:axId val="77337728"/>
        <c:axId val="77339264"/>
      </c:barChart>
      <c:catAx>
        <c:axId val="77337728"/>
        <c:scaling>
          <c:orientation val="minMax"/>
        </c:scaling>
        <c:delete val="0"/>
        <c:axPos val="b"/>
        <c:numFmt formatCode="General" sourceLinked="0"/>
        <c:majorTickMark val="out"/>
        <c:minorTickMark val="none"/>
        <c:tickLblPos val="nextTo"/>
        <c:crossAx val="77339264"/>
        <c:crosses val="autoZero"/>
        <c:auto val="1"/>
        <c:lblAlgn val="ctr"/>
        <c:lblOffset val="100"/>
        <c:noMultiLvlLbl val="0"/>
      </c:catAx>
      <c:valAx>
        <c:axId val="77339264"/>
        <c:scaling>
          <c:orientation val="minMax"/>
        </c:scaling>
        <c:delete val="0"/>
        <c:axPos val="l"/>
        <c:majorGridlines/>
        <c:numFmt formatCode="#,##0.00" sourceLinked="1"/>
        <c:majorTickMark val="out"/>
        <c:minorTickMark val="none"/>
        <c:tickLblPos val="nextTo"/>
        <c:crossAx val="77337728"/>
        <c:crosses val="autoZero"/>
        <c:crossBetween val="between"/>
      </c:valAx>
    </c:plotArea>
    <c:legend>
      <c:legendPos val="r"/>
      <c:overlay val="0"/>
    </c:legend>
    <c:plotVisOnly val="1"/>
    <c:dispBlanksAs val="gap"/>
    <c:showDLblsOverMax val="0"/>
  </c:chart>
  <c:txPr>
    <a:bodyPr/>
    <a:lstStyle/>
    <a:p>
      <a:pPr>
        <a:defRPr sz="1800">
          <a:solidFill>
            <a:schemeClr val="accent5">
              <a:lumMod val="20000"/>
              <a:lumOff val="80000"/>
            </a:schemeClr>
          </a:solidFill>
        </a:defRPr>
      </a:pPr>
      <a:endParaRPr lang="es-MX"/>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319BC-B0CE-48D5-98D5-E6B768D39BCF}"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CO"/>
        </a:p>
      </dgm:t>
    </dgm:pt>
    <dgm:pt modelId="{6192C635-8385-42C3-A672-BCEEFFF3F477}">
      <dgm:prSet phldrT="[Texto]" custT="1"/>
      <dgm:spPr/>
      <dgm:t>
        <a:bodyPr/>
        <a:lstStyle/>
        <a:p>
          <a:r>
            <a:rPr lang="es-CO" sz="2400" b="1" dirty="0">
              <a:solidFill>
                <a:srgbClr val="FFFFFF"/>
              </a:solidFill>
            </a:rPr>
            <a:t>Convenio de Articulación SENA</a:t>
          </a:r>
        </a:p>
      </dgm:t>
    </dgm:pt>
    <dgm:pt modelId="{662AF44B-6FF7-45A7-BCA1-444D1D07CEEF}" type="parTrans" cxnId="{29108A82-CC93-455B-A7A0-3C5534413E83}">
      <dgm:prSet/>
      <dgm:spPr/>
      <dgm:t>
        <a:bodyPr/>
        <a:lstStyle/>
        <a:p>
          <a:endParaRPr lang="es-CO" sz="2800">
            <a:solidFill>
              <a:srgbClr val="FFFFFF"/>
            </a:solidFill>
          </a:endParaRPr>
        </a:p>
      </dgm:t>
    </dgm:pt>
    <dgm:pt modelId="{EA5671C9-5F2B-4C6B-BCDC-37FB51F9B098}" type="sibTrans" cxnId="{29108A82-CC93-455B-A7A0-3C5534413E83}">
      <dgm:prSet/>
      <dgm:spPr/>
      <dgm:t>
        <a:bodyPr/>
        <a:lstStyle/>
        <a:p>
          <a:endParaRPr lang="es-CO" sz="2800">
            <a:solidFill>
              <a:srgbClr val="FFFFFF"/>
            </a:solidFill>
          </a:endParaRPr>
        </a:p>
      </dgm:t>
    </dgm:pt>
    <dgm:pt modelId="{BF8B3D41-4202-443E-A33B-6F2FDF2D0272}">
      <dgm:prSet phldrT="[Texto]" custT="1"/>
      <dgm:spPr/>
      <dgm:t>
        <a:bodyPr/>
        <a:lstStyle/>
        <a:p>
          <a:r>
            <a:rPr lang="es-CO" sz="2400" b="1" dirty="0">
              <a:solidFill>
                <a:srgbClr val="FFFFFF"/>
              </a:solidFill>
            </a:rPr>
            <a:t>Policía Nacional Programa </a:t>
          </a:r>
          <a:r>
            <a:rPr lang="es-CO" sz="2400" b="1" dirty="0" err="1">
              <a:solidFill>
                <a:srgbClr val="FFFFFF"/>
              </a:solidFill>
            </a:rPr>
            <a:t>Dare</a:t>
          </a:r>
          <a:endParaRPr lang="es-CO" sz="2400" b="1" dirty="0">
            <a:solidFill>
              <a:srgbClr val="FFFFFF"/>
            </a:solidFill>
          </a:endParaRPr>
        </a:p>
      </dgm:t>
    </dgm:pt>
    <dgm:pt modelId="{AD422A9D-0617-4920-8807-4E7DC40A655A}" type="parTrans" cxnId="{B96493A3-A8AF-46E1-AB48-24BD41F32338}">
      <dgm:prSet/>
      <dgm:spPr/>
      <dgm:t>
        <a:bodyPr/>
        <a:lstStyle/>
        <a:p>
          <a:endParaRPr lang="es-CO" sz="2800">
            <a:solidFill>
              <a:srgbClr val="FFFFFF"/>
            </a:solidFill>
          </a:endParaRPr>
        </a:p>
      </dgm:t>
    </dgm:pt>
    <dgm:pt modelId="{48306289-41E0-4AFA-882D-055D04523ECD}" type="sibTrans" cxnId="{B96493A3-A8AF-46E1-AB48-24BD41F32338}">
      <dgm:prSet/>
      <dgm:spPr/>
      <dgm:t>
        <a:bodyPr/>
        <a:lstStyle/>
        <a:p>
          <a:endParaRPr lang="es-CO" sz="2800">
            <a:solidFill>
              <a:srgbClr val="FFFFFF"/>
            </a:solidFill>
          </a:endParaRPr>
        </a:p>
      </dgm:t>
    </dgm:pt>
    <dgm:pt modelId="{FFBACCE1-0C01-4E25-BF3F-C61E1A3D6B40}">
      <dgm:prSet phldrT="[Texto]" custT="1"/>
      <dgm:spPr/>
      <dgm:t>
        <a:bodyPr/>
        <a:lstStyle/>
        <a:p>
          <a:r>
            <a:rPr lang="es-CO" sz="2400" b="1" dirty="0">
              <a:solidFill>
                <a:srgbClr val="FFFFFF"/>
              </a:solidFill>
            </a:rPr>
            <a:t>Secretaría de Salud Girón</a:t>
          </a:r>
        </a:p>
      </dgm:t>
    </dgm:pt>
    <dgm:pt modelId="{2ED41829-6E14-495E-B265-8C4B669D3C8C}" type="parTrans" cxnId="{EA8B7939-93F0-4C48-9E15-B1C6B606E2CD}">
      <dgm:prSet/>
      <dgm:spPr/>
      <dgm:t>
        <a:bodyPr/>
        <a:lstStyle/>
        <a:p>
          <a:endParaRPr lang="es-CO" sz="2800">
            <a:solidFill>
              <a:srgbClr val="FFFFFF"/>
            </a:solidFill>
          </a:endParaRPr>
        </a:p>
      </dgm:t>
    </dgm:pt>
    <dgm:pt modelId="{5271783F-0097-4205-B8E4-869F577CF24F}" type="sibTrans" cxnId="{EA8B7939-93F0-4C48-9E15-B1C6B606E2CD}">
      <dgm:prSet/>
      <dgm:spPr/>
      <dgm:t>
        <a:bodyPr/>
        <a:lstStyle/>
        <a:p>
          <a:endParaRPr lang="es-CO" sz="2800">
            <a:solidFill>
              <a:srgbClr val="FFFFFF"/>
            </a:solidFill>
          </a:endParaRPr>
        </a:p>
      </dgm:t>
    </dgm:pt>
    <dgm:pt modelId="{2470A8C3-03F9-4E7D-AC05-6DC6A6F07091}">
      <dgm:prSet phldrT="[Texto]" custT="1"/>
      <dgm:spPr/>
      <dgm:t>
        <a:bodyPr/>
        <a:lstStyle/>
        <a:p>
          <a:r>
            <a:rPr lang="es-CO" sz="2400" b="1" dirty="0">
              <a:solidFill>
                <a:srgbClr val="FFFFFF"/>
              </a:solidFill>
            </a:rPr>
            <a:t>EDIARTE, ED. HISPANOAMERICA</a:t>
          </a:r>
        </a:p>
      </dgm:t>
    </dgm:pt>
    <dgm:pt modelId="{6A325FC7-439E-40C3-A627-F75161457A92}" type="parTrans" cxnId="{E5281BA8-23EB-40F3-BA7C-C39725E45418}">
      <dgm:prSet/>
      <dgm:spPr/>
      <dgm:t>
        <a:bodyPr/>
        <a:lstStyle/>
        <a:p>
          <a:endParaRPr lang="es-CO" sz="2800">
            <a:solidFill>
              <a:srgbClr val="FFFFFF"/>
            </a:solidFill>
          </a:endParaRPr>
        </a:p>
      </dgm:t>
    </dgm:pt>
    <dgm:pt modelId="{9C79E424-1284-4CB9-B722-B4BB9EDFCCE1}" type="sibTrans" cxnId="{E5281BA8-23EB-40F3-BA7C-C39725E45418}">
      <dgm:prSet/>
      <dgm:spPr/>
      <dgm:t>
        <a:bodyPr/>
        <a:lstStyle/>
        <a:p>
          <a:endParaRPr lang="es-CO" sz="2800">
            <a:solidFill>
              <a:srgbClr val="FFFFFF"/>
            </a:solidFill>
          </a:endParaRPr>
        </a:p>
      </dgm:t>
    </dgm:pt>
    <dgm:pt modelId="{360E00BF-D3A4-47B0-8B32-D8A30EBF7A74}">
      <dgm:prSet phldrT="[Texto]" custT="1"/>
      <dgm:spPr/>
      <dgm:t>
        <a:bodyPr/>
        <a:lstStyle/>
        <a:p>
          <a:r>
            <a:rPr lang="es-CO" sz="2400" b="1" dirty="0">
              <a:solidFill>
                <a:srgbClr val="FFFFFF"/>
              </a:solidFill>
            </a:rPr>
            <a:t>Casa Adulto Mayor</a:t>
          </a:r>
        </a:p>
      </dgm:t>
    </dgm:pt>
    <dgm:pt modelId="{E178B2BC-4334-4560-859F-D018CC947A52}" type="parTrans" cxnId="{69F76930-5982-4DC9-82E4-ED45897FC49D}">
      <dgm:prSet/>
      <dgm:spPr/>
      <dgm:t>
        <a:bodyPr/>
        <a:lstStyle/>
        <a:p>
          <a:endParaRPr lang="es-CO" sz="2800">
            <a:solidFill>
              <a:srgbClr val="FFFFFF"/>
            </a:solidFill>
          </a:endParaRPr>
        </a:p>
      </dgm:t>
    </dgm:pt>
    <dgm:pt modelId="{0F2957FD-33AA-40E7-AFAC-CF32C649A437}" type="sibTrans" cxnId="{69F76930-5982-4DC9-82E4-ED45897FC49D}">
      <dgm:prSet/>
      <dgm:spPr/>
      <dgm:t>
        <a:bodyPr/>
        <a:lstStyle/>
        <a:p>
          <a:endParaRPr lang="es-CO" sz="2800">
            <a:solidFill>
              <a:srgbClr val="FFFFFF"/>
            </a:solidFill>
          </a:endParaRPr>
        </a:p>
      </dgm:t>
    </dgm:pt>
    <dgm:pt modelId="{DB468242-0CF9-4460-81B8-4C2595814250}">
      <dgm:prSet phldrT="[Texto]" custT="1"/>
      <dgm:spPr/>
      <dgm:t>
        <a:bodyPr/>
        <a:lstStyle/>
        <a:p>
          <a:r>
            <a:rPr lang="es-CO" sz="2400" b="1" dirty="0">
              <a:solidFill>
                <a:srgbClr val="FFFFFF"/>
              </a:solidFill>
            </a:rPr>
            <a:t>Convenio con AMB y CDMB </a:t>
          </a:r>
        </a:p>
      </dgm:t>
    </dgm:pt>
    <dgm:pt modelId="{67E16173-B69F-4E2E-8067-1B420A80B3D4}" type="parTrans" cxnId="{5153C201-696D-44F9-BB8C-E62DD578EEC5}">
      <dgm:prSet/>
      <dgm:spPr/>
      <dgm:t>
        <a:bodyPr/>
        <a:lstStyle/>
        <a:p>
          <a:endParaRPr lang="es-CO" sz="2800">
            <a:solidFill>
              <a:srgbClr val="FFFFFF"/>
            </a:solidFill>
          </a:endParaRPr>
        </a:p>
      </dgm:t>
    </dgm:pt>
    <dgm:pt modelId="{A3280494-B5AB-49BA-99C6-1D5A5BC0B2D9}" type="sibTrans" cxnId="{5153C201-696D-44F9-BB8C-E62DD578EEC5}">
      <dgm:prSet/>
      <dgm:spPr/>
      <dgm:t>
        <a:bodyPr/>
        <a:lstStyle/>
        <a:p>
          <a:endParaRPr lang="es-CO" sz="2800">
            <a:solidFill>
              <a:srgbClr val="FFFFFF"/>
            </a:solidFill>
          </a:endParaRPr>
        </a:p>
      </dgm:t>
    </dgm:pt>
    <dgm:pt modelId="{53604FB5-D3B7-49EE-A927-7469A3E9ED8D}">
      <dgm:prSet phldrT="[Texto]" custT="1"/>
      <dgm:spPr/>
      <dgm:t>
        <a:bodyPr/>
        <a:lstStyle/>
        <a:p>
          <a:r>
            <a:rPr lang="es-CO" sz="2400" b="1" dirty="0">
              <a:solidFill>
                <a:srgbClr val="FFFFFF"/>
              </a:solidFill>
            </a:rPr>
            <a:t>UCC, UPB, CAJASAN, UTS</a:t>
          </a:r>
        </a:p>
      </dgm:t>
    </dgm:pt>
    <dgm:pt modelId="{9E3DB76C-B6FF-4303-A329-BF7D0FEDD7EC}" type="parTrans" cxnId="{3FA11022-4C9A-4407-AD3E-40F00202F030}">
      <dgm:prSet/>
      <dgm:spPr/>
      <dgm:t>
        <a:bodyPr/>
        <a:lstStyle/>
        <a:p>
          <a:endParaRPr lang="es-CO" sz="2800">
            <a:solidFill>
              <a:srgbClr val="FFFFFF"/>
            </a:solidFill>
          </a:endParaRPr>
        </a:p>
      </dgm:t>
    </dgm:pt>
    <dgm:pt modelId="{6827BDBA-9971-431C-BDB0-323F1D937068}" type="sibTrans" cxnId="{3FA11022-4C9A-4407-AD3E-40F00202F030}">
      <dgm:prSet/>
      <dgm:spPr/>
      <dgm:t>
        <a:bodyPr/>
        <a:lstStyle/>
        <a:p>
          <a:endParaRPr lang="es-CO" sz="2800">
            <a:solidFill>
              <a:srgbClr val="FFFFFF"/>
            </a:solidFill>
          </a:endParaRPr>
        </a:p>
      </dgm:t>
    </dgm:pt>
    <dgm:pt modelId="{6CC1A743-491A-423E-8DA1-41E64C78865E}">
      <dgm:prSet phldrT="[Texto]" custT="1"/>
      <dgm:spPr/>
      <dgm:t>
        <a:bodyPr/>
        <a:lstStyle/>
        <a:p>
          <a:r>
            <a:rPr lang="es-CO" sz="2400" b="1" dirty="0">
              <a:solidFill>
                <a:srgbClr val="FFFFFF"/>
              </a:solidFill>
            </a:rPr>
            <a:t>SECRETARIA DE CULTURA Y  DEPORTE</a:t>
          </a:r>
        </a:p>
      </dgm:t>
    </dgm:pt>
    <dgm:pt modelId="{7C148128-6BF5-4E25-8D0F-A598E5F65EE0}" type="parTrans" cxnId="{15695916-1EEC-4600-8764-712A84B51494}">
      <dgm:prSet/>
      <dgm:spPr/>
      <dgm:t>
        <a:bodyPr/>
        <a:lstStyle/>
        <a:p>
          <a:endParaRPr lang="es-CO" sz="2800">
            <a:solidFill>
              <a:srgbClr val="FFFFFF"/>
            </a:solidFill>
          </a:endParaRPr>
        </a:p>
      </dgm:t>
    </dgm:pt>
    <dgm:pt modelId="{1D168813-06FE-4C3B-B624-B15266E0D4E9}" type="sibTrans" cxnId="{15695916-1EEC-4600-8764-712A84B51494}">
      <dgm:prSet/>
      <dgm:spPr/>
      <dgm:t>
        <a:bodyPr/>
        <a:lstStyle/>
        <a:p>
          <a:endParaRPr lang="es-CO" sz="2800">
            <a:solidFill>
              <a:srgbClr val="FFFFFF"/>
            </a:solidFill>
          </a:endParaRPr>
        </a:p>
      </dgm:t>
    </dgm:pt>
    <dgm:pt modelId="{32105AC4-5D78-4C30-8B31-1A82B7999DDD}">
      <dgm:prSet phldrT="[Texto]" custT="1"/>
      <dgm:spPr/>
      <dgm:t>
        <a:bodyPr/>
        <a:lstStyle/>
        <a:p>
          <a:r>
            <a:rPr lang="es-CO" sz="2400" b="1" dirty="0">
              <a:solidFill>
                <a:srgbClr val="FFFFFF"/>
              </a:solidFill>
            </a:rPr>
            <a:t>Secretaria de Juventudes</a:t>
          </a:r>
        </a:p>
      </dgm:t>
    </dgm:pt>
    <dgm:pt modelId="{0BD77CB5-24E2-424A-AECC-2CD428054D7A}" type="parTrans" cxnId="{7F0E9C04-D8FC-4243-A684-52AD96140AE0}">
      <dgm:prSet/>
      <dgm:spPr/>
      <dgm:t>
        <a:bodyPr/>
        <a:lstStyle/>
        <a:p>
          <a:endParaRPr lang="es-CO" sz="2800">
            <a:solidFill>
              <a:srgbClr val="FFFFFF"/>
            </a:solidFill>
          </a:endParaRPr>
        </a:p>
      </dgm:t>
    </dgm:pt>
    <dgm:pt modelId="{5E7B1033-CC47-4B52-8187-9685565E3A21}" type="sibTrans" cxnId="{7F0E9C04-D8FC-4243-A684-52AD96140AE0}">
      <dgm:prSet/>
      <dgm:spPr/>
      <dgm:t>
        <a:bodyPr/>
        <a:lstStyle/>
        <a:p>
          <a:endParaRPr lang="es-CO" sz="2800">
            <a:solidFill>
              <a:srgbClr val="FFFFFF"/>
            </a:solidFill>
          </a:endParaRPr>
        </a:p>
      </dgm:t>
    </dgm:pt>
    <dgm:pt modelId="{2B81CA7A-BF1E-4A5E-BE1E-FD674C1AB16E}">
      <dgm:prSet phldrT="[Texto]" custT="1"/>
      <dgm:spPr/>
      <dgm:t>
        <a:bodyPr/>
        <a:lstStyle/>
        <a:p>
          <a:r>
            <a:rPr lang="es-CO" sz="2400" b="1" dirty="0">
              <a:solidFill>
                <a:srgbClr val="FFFFFF"/>
              </a:solidFill>
            </a:rPr>
            <a:t>TELEFONICA - PROFUTURO</a:t>
          </a:r>
        </a:p>
      </dgm:t>
    </dgm:pt>
    <dgm:pt modelId="{222AD7E7-6CC3-42E5-9CE1-23AC29DA7EE4}" type="parTrans" cxnId="{71B407F1-73B7-4700-B717-870A0330DEE4}">
      <dgm:prSet/>
      <dgm:spPr/>
      <dgm:t>
        <a:bodyPr/>
        <a:lstStyle/>
        <a:p>
          <a:endParaRPr lang="es-CO" sz="2800">
            <a:solidFill>
              <a:srgbClr val="FFFFFF"/>
            </a:solidFill>
          </a:endParaRPr>
        </a:p>
      </dgm:t>
    </dgm:pt>
    <dgm:pt modelId="{A79E1EEE-DCE1-445E-A79A-9A2FF6AC8EB3}" type="sibTrans" cxnId="{71B407F1-73B7-4700-B717-870A0330DEE4}">
      <dgm:prSet/>
      <dgm:spPr/>
      <dgm:t>
        <a:bodyPr/>
        <a:lstStyle/>
        <a:p>
          <a:endParaRPr lang="es-CO" sz="2800">
            <a:solidFill>
              <a:srgbClr val="FFFFFF"/>
            </a:solidFill>
          </a:endParaRPr>
        </a:p>
      </dgm:t>
    </dgm:pt>
    <dgm:pt modelId="{161B2E34-957D-42F7-A9ED-EFE1D78F31BC}" type="pres">
      <dgm:prSet presAssocID="{C17319BC-B0CE-48D5-98D5-E6B768D39BCF}" presName="linear" presStyleCnt="0">
        <dgm:presLayoutVars>
          <dgm:dir/>
          <dgm:animLvl val="lvl"/>
          <dgm:resizeHandles val="exact"/>
        </dgm:presLayoutVars>
      </dgm:prSet>
      <dgm:spPr/>
      <dgm:t>
        <a:bodyPr/>
        <a:lstStyle/>
        <a:p>
          <a:endParaRPr lang="es-ES"/>
        </a:p>
      </dgm:t>
    </dgm:pt>
    <dgm:pt modelId="{F46CED1C-7D2A-4378-8468-BA389645B90F}" type="pres">
      <dgm:prSet presAssocID="{6192C635-8385-42C3-A672-BCEEFFF3F477}" presName="parentLin" presStyleCnt="0"/>
      <dgm:spPr/>
    </dgm:pt>
    <dgm:pt modelId="{872E8C7C-37D5-457A-A806-E8D2376D4C75}" type="pres">
      <dgm:prSet presAssocID="{6192C635-8385-42C3-A672-BCEEFFF3F477}" presName="parentLeftMargin" presStyleLbl="node1" presStyleIdx="0" presStyleCnt="10"/>
      <dgm:spPr/>
      <dgm:t>
        <a:bodyPr/>
        <a:lstStyle/>
        <a:p>
          <a:endParaRPr lang="es-ES"/>
        </a:p>
      </dgm:t>
    </dgm:pt>
    <dgm:pt modelId="{8DBE3CD3-934D-4FB8-9E7D-725646EEFB92}" type="pres">
      <dgm:prSet presAssocID="{6192C635-8385-42C3-A672-BCEEFFF3F477}" presName="parentText" presStyleLbl="node1" presStyleIdx="0" presStyleCnt="10" custScaleX="90885">
        <dgm:presLayoutVars>
          <dgm:chMax val="0"/>
          <dgm:bulletEnabled val="1"/>
        </dgm:presLayoutVars>
      </dgm:prSet>
      <dgm:spPr/>
      <dgm:t>
        <a:bodyPr/>
        <a:lstStyle/>
        <a:p>
          <a:endParaRPr lang="es-ES"/>
        </a:p>
      </dgm:t>
    </dgm:pt>
    <dgm:pt modelId="{351BF7A9-4A57-45E9-87AB-200F017D4CCF}" type="pres">
      <dgm:prSet presAssocID="{6192C635-8385-42C3-A672-BCEEFFF3F477}" presName="negativeSpace" presStyleCnt="0"/>
      <dgm:spPr/>
    </dgm:pt>
    <dgm:pt modelId="{6A41AB0E-8054-4EFA-97ED-F8A42E1D80DD}" type="pres">
      <dgm:prSet presAssocID="{6192C635-8385-42C3-A672-BCEEFFF3F477}" presName="childText" presStyleLbl="conFgAcc1" presStyleIdx="0" presStyleCnt="10" custLinFactNeighborY="-51521">
        <dgm:presLayoutVars>
          <dgm:bulletEnabled val="1"/>
        </dgm:presLayoutVars>
      </dgm:prSet>
      <dgm:spPr/>
    </dgm:pt>
    <dgm:pt modelId="{33378E20-4249-4D74-A897-12D9A7236FD4}" type="pres">
      <dgm:prSet presAssocID="{EA5671C9-5F2B-4C6B-BCDC-37FB51F9B098}" presName="spaceBetweenRectangles" presStyleCnt="0"/>
      <dgm:spPr/>
    </dgm:pt>
    <dgm:pt modelId="{D8DDDFED-388F-403F-85A3-0DDEDFEE01F4}" type="pres">
      <dgm:prSet presAssocID="{BF8B3D41-4202-443E-A33B-6F2FDF2D0272}" presName="parentLin" presStyleCnt="0"/>
      <dgm:spPr/>
    </dgm:pt>
    <dgm:pt modelId="{E87E5236-26EC-4748-80E6-A90756DA41C1}" type="pres">
      <dgm:prSet presAssocID="{BF8B3D41-4202-443E-A33B-6F2FDF2D0272}" presName="parentLeftMargin" presStyleLbl="node1" presStyleIdx="0" presStyleCnt="10"/>
      <dgm:spPr/>
      <dgm:t>
        <a:bodyPr/>
        <a:lstStyle/>
        <a:p>
          <a:endParaRPr lang="es-ES"/>
        </a:p>
      </dgm:t>
    </dgm:pt>
    <dgm:pt modelId="{496139D5-16B9-45DC-97CF-E78C7A572226}" type="pres">
      <dgm:prSet presAssocID="{BF8B3D41-4202-443E-A33B-6F2FDF2D0272}" presName="parentText" presStyleLbl="node1" presStyleIdx="1" presStyleCnt="10" custScaleX="134425">
        <dgm:presLayoutVars>
          <dgm:chMax val="0"/>
          <dgm:bulletEnabled val="1"/>
        </dgm:presLayoutVars>
      </dgm:prSet>
      <dgm:spPr/>
      <dgm:t>
        <a:bodyPr/>
        <a:lstStyle/>
        <a:p>
          <a:endParaRPr lang="es-ES"/>
        </a:p>
      </dgm:t>
    </dgm:pt>
    <dgm:pt modelId="{34FF67F9-95EC-4C42-8AA5-8BFEAB0D52DD}" type="pres">
      <dgm:prSet presAssocID="{BF8B3D41-4202-443E-A33B-6F2FDF2D0272}" presName="negativeSpace" presStyleCnt="0"/>
      <dgm:spPr/>
    </dgm:pt>
    <dgm:pt modelId="{97CFC802-A51A-4B2C-8446-3BC1E9F9CF27}" type="pres">
      <dgm:prSet presAssocID="{BF8B3D41-4202-443E-A33B-6F2FDF2D0272}" presName="childText" presStyleLbl="conFgAcc1" presStyleIdx="1" presStyleCnt="10">
        <dgm:presLayoutVars>
          <dgm:bulletEnabled val="1"/>
        </dgm:presLayoutVars>
      </dgm:prSet>
      <dgm:spPr/>
    </dgm:pt>
    <dgm:pt modelId="{38BAAC1F-CBFC-4E67-9009-96478BECF9B9}" type="pres">
      <dgm:prSet presAssocID="{48306289-41E0-4AFA-882D-055D04523ECD}" presName="spaceBetweenRectangles" presStyleCnt="0"/>
      <dgm:spPr/>
    </dgm:pt>
    <dgm:pt modelId="{3E9B44BB-426D-429E-8282-997773A7A8F6}" type="pres">
      <dgm:prSet presAssocID="{FFBACCE1-0C01-4E25-BF3F-C61E1A3D6B40}" presName="parentLin" presStyleCnt="0"/>
      <dgm:spPr/>
    </dgm:pt>
    <dgm:pt modelId="{A1341D7E-659D-4AA6-AFE0-AD24312A3C1A}" type="pres">
      <dgm:prSet presAssocID="{FFBACCE1-0C01-4E25-BF3F-C61E1A3D6B40}" presName="parentLeftMargin" presStyleLbl="node1" presStyleIdx="1" presStyleCnt="10"/>
      <dgm:spPr/>
      <dgm:t>
        <a:bodyPr/>
        <a:lstStyle/>
        <a:p>
          <a:endParaRPr lang="es-ES"/>
        </a:p>
      </dgm:t>
    </dgm:pt>
    <dgm:pt modelId="{E5A13054-7C72-45B9-9D01-9DAFB3BD8C1B}" type="pres">
      <dgm:prSet presAssocID="{FFBACCE1-0C01-4E25-BF3F-C61E1A3D6B40}" presName="parentText" presStyleLbl="node1" presStyleIdx="2" presStyleCnt="10" custScaleX="101178">
        <dgm:presLayoutVars>
          <dgm:chMax val="0"/>
          <dgm:bulletEnabled val="1"/>
        </dgm:presLayoutVars>
      </dgm:prSet>
      <dgm:spPr/>
      <dgm:t>
        <a:bodyPr/>
        <a:lstStyle/>
        <a:p>
          <a:endParaRPr lang="es-ES"/>
        </a:p>
      </dgm:t>
    </dgm:pt>
    <dgm:pt modelId="{94C724DA-477C-43D0-953E-5F3641228567}" type="pres">
      <dgm:prSet presAssocID="{FFBACCE1-0C01-4E25-BF3F-C61E1A3D6B40}" presName="negativeSpace" presStyleCnt="0"/>
      <dgm:spPr/>
    </dgm:pt>
    <dgm:pt modelId="{00E763C3-9D03-488D-9C49-5AE5E9317C67}" type="pres">
      <dgm:prSet presAssocID="{FFBACCE1-0C01-4E25-BF3F-C61E1A3D6B40}" presName="childText" presStyleLbl="conFgAcc1" presStyleIdx="2" presStyleCnt="10">
        <dgm:presLayoutVars>
          <dgm:bulletEnabled val="1"/>
        </dgm:presLayoutVars>
      </dgm:prSet>
      <dgm:spPr/>
    </dgm:pt>
    <dgm:pt modelId="{AB8A1FBB-F275-4A1A-8CF4-949940CD71F8}" type="pres">
      <dgm:prSet presAssocID="{5271783F-0097-4205-B8E4-869F577CF24F}" presName="spaceBetweenRectangles" presStyleCnt="0"/>
      <dgm:spPr/>
    </dgm:pt>
    <dgm:pt modelId="{BE718359-98F0-4674-B979-9753FFD80CA7}" type="pres">
      <dgm:prSet presAssocID="{2470A8C3-03F9-4E7D-AC05-6DC6A6F07091}" presName="parentLin" presStyleCnt="0"/>
      <dgm:spPr/>
    </dgm:pt>
    <dgm:pt modelId="{C8BEBEC9-C5C6-4FD1-958E-25AC54651A99}" type="pres">
      <dgm:prSet presAssocID="{2470A8C3-03F9-4E7D-AC05-6DC6A6F07091}" presName="parentLeftMargin" presStyleLbl="node1" presStyleIdx="2" presStyleCnt="10"/>
      <dgm:spPr/>
      <dgm:t>
        <a:bodyPr/>
        <a:lstStyle/>
        <a:p>
          <a:endParaRPr lang="es-ES"/>
        </a:p>
      </dgm:t>
    </dgm:pt>
    <dgm:pt modelId="{54991296-384E-4B2C-A612-862BA2C61EAB}" type="pres">
      <dgm:prSet presAssocID="{2470A8C3-03F9-4E7D-AC05-6DC6A6F07091}" presName="parentText" presStyleLbl="node1" presStyleIdx="3" presStyleCnt="10" custScaleX="113050">
        <dgm:presLayoutVars>
          <dgm:chMax val="0"/>
          <dgm:bulletEnabled val="1"/>
        </dgm:presLayoutVars>
      </dgm:prSet>
      <dgm:spPr/>
      <dgm:t>
        <a:bodyPr/>
        <a:lstStyle/>
        <a:p>
          <a:endParaRPr lang="es-ES"/>
        </a:p>
      </dgm:t>
    </dgm:pt>
    <dgm:pt modelId="{17AFD4D4-89F0-42EF-A3BB-FBCB1CA8A5E0}" type="pres">
      <dgm:prSet presAssocID="{2470A8C3-03F9-4E7D-AC05-6DC6A6F07091}" presName="negativeSpace" presStyleCnt="0"/>
      <dgm:spPr/>
    </dgm:pt>
    <dgm:pt modelId="{C0CA6605-D74E-459C-A62D-68E892DFBFD4}" type="pres">
      <dgm:prSet presAssocID="{2470A8C3-03F9-4E7D-AC05-6DC6A6F07091}" presName="childText" presStyleLbl="conFgAcc1" presStyleIdx="3" presStyleCnt="10">
        <dgm:presLayoutVars>
          <dgm:bulletEnabled val="1"/>
        </dgm:presLayoutVars>
      </dgm:prSet>
      <dgm:spPr/>
    </dgm:pt>
    <dgm:pt modelId="{CDB0259B-285E-471E-93CA-22F3302A370E}" type="pres">
      <dgm:prSet presAssocID="{9C79E424-1284-4CB9-B722-B4BB9EDFCCE1}" presName="spaceBetweenRectangles" presStyleCnt="0"/>
      <dgm:spPr/>
    </dgm:pt>
    <dgm:pt modelId="{AAC6D3C2-E1D3-4B38-807A-6662A8B8C596}" type="pres">
      <dgm:prSet presAssocID="{360E00BF-D3A4-47B0-8B32-D8A30EBF7A74}" presName="parentLin" presStyleCnt="0"/>
      <dgm:spPr/>
    </dgm:pt>
    <dgm:pt modelId="{63BE1137-207C-459E-A1A6-58B5A59335A7}" type="pres">
      <dgm:prSet presAssocID="{360E00BF-D3A4-47B0-8B32-D8A30EBF7A74}" presName="parentLeftMargin" presStyleLbl="node1" presStyleIdx="3" presStyleCnt="10"/>
      <dgm:spPr/>
      <dgm:t>
        <a:bodyPr/>
        <a:lstStyle/>
        <a:p>
          <a:endParaRPr lang="es-ES"/>
        </a:p>
      </dgm:t>
    </dgm:pt>
    <dgm:pt modelId="{853A473F-BF57-4A64-A199-4A5FC8C95235}" type="pres">
      <dgm:prSet presAssocID="{360E00BF-D3A4-47B0-8B32-D8A30EBF7A74}" presName="parentText" presStyleLbl="node1" presStyleIdx="4" presStyleCnt="10" custScaleX="59851">
        <dgm:presLayoutVars>
          <dgm:chMax val="0"/>
          <dgm:bulletEnabled val="1"/>
        </dgm:presLayoutVars>
      </dgm:prSet>
      <dgm:spPr/>
      <dgm:t>
        <a:bodyPr/>
        <a:lstStyle/>
        <a:p>
          <a:endParaRPr lang="es-ES"/>
        </a:p>
      </dgm:t>
    </dgm:pt>
    <dgm:pt modelId="{E1A2D7C1-3707-4D2D-8999-372627CDF072}" type="pres">
      <dgm:prSet presAssocID="{360E00BF-D3A4-47B0-8B32-D8A30EBF7A74}" presName="negativeSpace" presStyleCnt="0"/>
      <dgm:spPr/>
    </dgm:pt>
    <dgm:pt modelId="{2474A90E-0014-4C6B-BF0C-00F256AC6078}" type="pres">
      <dgm:prSet presAssocID="{360E00BF-D3A4-47B0-8B32-D8A30EBF7A74}" presName="childText" presStyleLbl="conFgAcc1" presStyleIdx="4" presStyleCnt="10">
        <dgm:presLayoutVars>
          <dgm:bulletEnabled val="1"/>
        </dgm:presLayoutVars>
      </dgm:prSet>
      <dgm:spPr/>
    </dgm:pt>
    <dgm:pt modelId="{F3E72679-B908-4C0F-BBC7-93649D0241AC}" type="pres">
      <dgm:prSet presAssocID="{0F2957FD-33AA-40E7-AFAC-CF32C649A437}" presName="spaceBetweenRectangles" presStyleCnt="0"/>
      <dgm:spPr/>
    </dgm:pt>
    <dgm:pt modelId="{DDB02EEC-99AB-4457-A3C3-5F0953B11904}" type="pres">
      <dgm:prSet presAssocID="{DB468242-0CF9-4460-81B8-4C2595814250}" presName="parentLin" presStyleCnt="0"/>
      <dgm:spPr/>
    </dgm:pt>
    <dgm:pt modelId="{3ED64BA6-8F42-4E86-A00A-F92060E7AA21}" type="pres">
      <dgm:prSet presAssocID="{DB468242-0CF9-4460-81B8-4C2595814250}" presName="parentLeftMargin" presStyleLbl="node1" presStyleIdx="4" presStyleCnt="10"/>
      <dgm:spPr/>
      <dgm:t>
        <a:bodyPr/>
        <a:lstStyle/>
        <a:p>
          <a:endParaRPr lang="es-ES"/>
        </a:p>
      </dgm:t>
    </dgm:pt>
    <dgm:pt modelId="{390BB7AE-2C71-46C7-8B11-099A9321A57F}" type="pres">
      <dgm:prSet presAssocID="{DB468242-0CF9-4460-81B8-4C2595814250}" presName="parentText" presStyleLbl="node1" presStyleIdx="5" presStyleCnt="10" custScaleX="103124">
        <dgm:presLayoutVars>
          <dgm:chMax val="0"/>
          <dgm:bulletEnabled val="1"/>
        </dgm:presLayoutVars>
      </dgm:prSet>
      <dgm:spPr/>
      <dgm:t>
        <a:bodyPr/>
        <a:lstStyle/>
        <a:p>
          <a:endParaRPr lang="es-ES"/>
        </a:p>
      </dgm:t>
    </dgm:pt>
    <dgm:pt modelId="{D8D99611-ED3C-4D61-B2B5-83E737D836C8}" type="pres">
      <dgm:prSet presAssocID="{DB468242-0CF9-4460-81B8-4C2595814250}" presName="negativeSpace" presStyleCnt="0"/>
      <dgm:spPr/>
    </dgm:pt>
    <dgm:pt modelId="{B46C5236-8392-416E-AB5C-DB34214B8542}" type="pres">
      <dgm:prSet presAssocID="{DB468242-0CF9-4460-81B8-4C2595814250}" presName="childText" presStyleLbl="conFgAcc1" presStyleIdx="5" presStyleCnt="10">
        <dgm:presLayoutVars>
          <dgm:bulletEnabled val="1"/>
        </dgm:presLayoutVars>
      </dgm:prSet>
      <dgm:spPr/>
    </dgm:pt>
    <dgm:pt modelId="{BA8B45AA-5DD2-4690-998E-22DC8DD50144}" type="pres">
      <dgm:prSet presAssocID="{A3280494-B5AB-49BA-99C6-1D5A5BC0B2D9}" presName="spaceBetweenRectangles" presStyleCnt="0"/>
      <dgm:spPr/>
    </dgm:pt>
    <dgm:pt modelId="{F1EDA0B9-3CE1-4728-AF55-F0AAF25C58F7}" type="pres">
      <dgm:prSet presAssocID="{53604FB5-D3B7-49EE-A927-7469A3E9ED8D}" presName="parentLin" presStyleCnt="0"/>
      <dgm:spPr/>
    </dgm:pt>
    <dgm:pt modelId="{310E79A8-61F1-4763-AD79-E103FED31F02}" type="pres">
      <dgm:prSet presAssocID="{53604FB5-D3B7-49EE-A927-7469A3E9ED8D}" presName="parentLeftMargin" presStyleLbl="node1" presStyleIdx="5" presStyleCnt="10"/>
      <dgm:spPr/>
      <dgm:t>
        <a:bodyPr/>
        <a:lstStyle/>
        <a:p>
          <a:endParaRPr lang="es-ES"/>
        </a:p>
      </dgm:t>
    </dgm:pt>
    <dgm:pt modelId="{6D4DF17B-568B-479C-A00F-F94A523BE8F9}" type="pres">
      <dgm:prSet presAssocID="{53604FB5-D3B7-49EE-A927-7469A3E9ED8D}" presName="parentText" presStyleLbl="node1" presStyleIdx="6" presStyleCnt="10" custScaleX="106169">
        <dgm:presLayoutVars>
          <dgm:chMax val="0"/>
          <dgm:bulletEnabled val="1"/>
        </dgm:presLayoutVars>
      </dgm:prSet>
      <dgm:spPr/>
      <dgm:t>
        <a:bodyPr/>
        <a:lstStyle/>
        <a:p>
          <a:endParaRPr lang="es-ES"/>
        </a:p>
      </dgm:t>
    </dgm:pt>
    <dgm:pt modelId="{33EE8858-6771-436E-B835-7C40DBF161FC}" type="pres">
      <dgm:prSet presAssocID="{53604FB5-D3B7-49EE-A927-7469A3E9ED8D}" presName="negativeSpace" presStyleCnt="0"/>
      <dgm:spPr/>
    </dgm:pt>
    <dgm:pt modelId="{629DCCD6-187E-4345-BF84-4FCBBEE062EA}" type="pres">
      <dgm:prSet presAssocID="{53604FB5-D3B7-49EE-A927-7469A3E9ED8D}" presName="childText" presStyleLbl="conFgAcc1" presStyleIdx="6" presStyleCnt="10">
        <dgm:presLayoutVars>
          <dgm:bulletEnabled val="1"/>
        </dgm:presLayoutVars>
      </dgm:prSet>
      <dgm:spPr/>
    </dgm:pt>
    <dgm:pt modelId="{C5AF1EBD-F673-452F-866D-5C87A39A29A7}" type="pres">
      <dgm:prSet presAssocID="{6827BDBA-9971-431C-BDB0-323F1D937068}" presName="spaceBetweenRectangles" presStyleCnt="0"/>
      <dgm:spPr/>
    </dgm:pt>
    <dgm:pt modelId="{DBB9D509-F991-44AC-8A69-26B0E35E4FF8}" type="pres">
      <dgm:prSet presAssocID="{6CC1A743-491A-423E-8DA1-41E64C78865E}" presName="parentLin" presStyleCnt="0"/>
      <dgm:spPr/>
    </dgm:pt>
    <dgm:pt modelId="{53B659D9-9195-45CE-936F-5CD3EE90CBCF}" type="pres">
      <dgm:prSet presAssocID="{6CC1A743-491A-423E-8DA1-41E64C78865E}" presName="parentLeftMargin" presStyleLbl="node1" presStyleIdx="6" presStyleCnt="10"/>
      <dgm:spPr/>
      <dgm:t>
        <a:bodyPr/>
        <a:lstStyle/>
        <a:p>
          <a:endParaRPr lang="es-ES"/>
        </a:p>
      </dgm:t>
    </dgm:pt>
    <dgm:pt modelId="{8B016BCC-0017-4214-9F05-740F7035CF8A}" type="pres">
      <dgm:prSet presAssocID="{6CC1A743-491A-423E-8DA1-41E64C78865E}" presName="parentText" presStyleLbl="node1" presStyleIdx="7" presStyleCnt="10" custScaleX="122647">
        <dgm:presLayoutVars>
          <dgm:chMax val="0"/>
          <dgm:bulletEnabled val="1"/>
        </dgm:presLayoutVars>
      </dgm:prSet>
      <dgm:spPr/>
      <dgm:t>
        <a:bodyPr/>
        <a:lstStyle/>
        <a:p>
          <a:endParaRPr lang="es-ES"/>
        </a:p>
      </dgm:t>
    </dgm:pt>
    <dgm:pt modelId="{367C6449-13DF-4199-AB85-99475FF88224}" type="pres">
      <dgm:prSet presAssocID="{6CC1A743-491A-423E-8DA1-41E64C78865E}" presName="negativeSpace" presStyleCnt="0"/>
      <dgm:spPr/>
    </dgm:pt>
    <dgm:pt modelId="{6E33ED77-F132-4F45-9A3D-3192DBE39758}" type="pres">
      <dgm:prSet presAssocID="{6CC1A743-491A-423E-8DA1-41E64C78865E}" presName="childText" presStyleLbl="conFgAcc1" presStyleIdx="7" presStyleCnt="10">
        <dgm:presLayoutVars>
          <dgm:bulletEnabled val="1"/>
        </dgm:presLayoutVars>
      </dgm:prSet>
      <dgm:spPr/>
    </dgm:pt>
    <dgm:pt modelId="{22A72AC9-FDA9-480C-A51B-067D021333BC}" type="pres">
      <dgm:prSet presAssocID="{1D168813-06FE-4C3B-B624-B15266E0D4E9}" presName="spaceBetweenRectangles" presStyleCnt="0"/>
      <dgm:spPr/>
    </dgm:pt>
    <dgm:pt modelId="{019D6A5A-102F-47ED-8C29-1C236A65B453}" type="pres">
      <dgm:prSet presAssocID="{32105AC4-5D78-4C30-8B31-1A82B7999DDD}" presName="parentLin" presStyleCnt="0"/>
      <dgm:spPr/>
    </dgm:pt>
    <dgm:pt modelId="{9816CC6B-FE41-449F-A644-5C963A7B3EFA}" type="pres">
      <dgm:prSet presAssocID="{32105AC4-5D78-4C30-8B31-1A82B7999DDD}" presName="parentLeftMargin" presStyleLbl="node1" presStyleIdx="7" presStyleCnt="10"/>
      <dgm:spPr/>
      <dgm:t>
        <a:bodyPr/>
        <a:lstStyle/>
        <a:p>
          <a:endParaRPr lang="es-ES"/>
        </a:p>
      </dgm:t>
    </dgm:pt>
    <dgm:pt modelId="{D7428701-2747-476E-97DC-796175E2C8F6}" type="pres">
      <dgm:prSet presAssocID="{32105AC4-5D78-4C30-8B31-1A82B7999DDD}" presName="parentText" presStyleLbl="node1" presStyleIdx="8" presStyleCnt="10" custScaleX="113050">
        <dgm:presLayoutVars>
          <dgm:chMax val="0"/>
          <dgm:bulletEnabled val="1"/>
        </dgm:presLayoutVars>
      </dgm:prSet>
      <dgm:spPr/>
      <dgm:t>
        <a:bodyPr/>
        <a:lstStyle/>
        <a:p>
          <a:endParaRPr lang="es-ES"/>
        </a:p>
      </dgm:t>
    </dgm:pt>
    <dgm:pt modelId="{A8ACE26F-9876-4B26-B5F2-9348D7091CE7}" type="pres">
      <dgm:prSet presAssocID="{32105AC4-5D78-4C30-8B31-1A82B7999DDD}" presName="negativeSpace" presStyleCnt="0"/>
      <dgm:spPr/>
    </dgm:pt>
    <dgm:pt modelId="{C78CB202-9409-4FED-BB0D-0331F49E8B04}" type="pres">
      <dgm:prSet presAssocID="{32105AC4-5D78-4C30-8B31-1A82B7999DDD}" presName="childText" presStyleLbl="conFgAcc1" presStyleIdx="8" presStyleCnt="10">
        <dgm:presLayoutVars>
          <dgm:bulletEnabled val="1"/>
        </dgm:presLayoutVars>
      </dgm:prSet>
      <dgm:spPr/>
    </dgm:pt>
    <dgm:pt modelId="{8CD05EDE-3BA2-48FA-A273-80D2B25AEAD4}" type="pres">
      <dgm:prSet presAssocID="{5E7B1033-CC47-4B52-8187-9685565E3A21}" presName="spaceBetweenRectangles" presStyleCnt="0"/>
      <dgm:spPr/>
    </dgm:pt>
    <dgm:pt modelId="{778685DF-4613-4ED2-A0AB-936E2620653F}" type="pres">
      <dgm:prSet presAssocID="{2B81CA7A-BF1E-4A5E-BE1E-FD674C1AB16E}" presName="parentLin" presStyleCnt="0"/>
      <dgm:spPr/>
    </dgm:pt>
    <dgm:pt modelId="{ECA5851F-A9A1-49AC-9C7D-A9506EEFEBF3}" type="pres">
      <dgm:prSet presAssocID="{2B81CA7A-BF1E-4A5E-BE1E-FD674C1AB16E}" presName="parentLeftMargin" presStyleLbl="node1" presStyleIdx="8" presStyleCnt="10"/>
      <dgm:spPr/>
      <dgm:t>
        <a:bodyPr/>
        <a:lstStyle/>
        <a:p>
          <a:endParaRPr lang="es-ES"/>
        </a:p>
      </dgm:t>
    </dgm:pt>
    <dgm:pt modelId="{BAD37583-C661-43B2-B96E-C9A3A74ED326}" type="pres">
      <dgm:prSet presAssocID="{2B81CA7A-BF1E-4A5E-BE1E-FD674C1AB16E}" presName="parentText" presStyleLbl="node1" presStyleIdx="9" presStyleCnt="10" custScaleX="129700">
        <dgm:presLayoutVars>
          <dgm:chMax val="0"/>
          <dgm:bulletEnabled val="1"/>
        </dgm:presLayoutVars>
      </dgm:prSet>
      <dgm:spPr/>
      <dgm:t>
        <a:bodyPr/>
        <a:lstStyle/>
        <a:p>
          <a:endParaRPr lang="es-ES"/>
        </a:p>
      </dgm:t>
    </dgm:pt>
    <dgm:pt modelId="{CAED300B-4273-41F6-9BBE-F5BE8C5892FB}" type="pres">
      <dgm:prSet presAssocID="{2B81CA7A-BF1E-4A5E-BE1E-FD674C1AB16E}" presName="negativeSpace" presStyleCnt="0"/>
      <dgm:spPr/>
    </dgm:pt>
    <dgm:pt modelId="{947DF85A-B8C3-447E-9131-F7431C072210}" type="pres">
      <dgm:prSet presAssocID="{2B81CA7A-BF1E-4A5E-BE1E-FD674C1AB16E}" presName="childText" presStyleLbl="conFgAcc1" presStyleIdx="9" presStyleCnt="10">
        <dgm:presLayoutVars>
          <dgm:bulletEnabled val="1"/>
        </dgm:presLayoutVars>
      </dgm:prSet>
      <dgm:spPr/>
    </dgm:pt>
  </dgm:ptLst>
  <dgm:cxnLst>
    <dgm:cxn modelId="{68803F8B-160B-4511-AEAE-B4C2362FE1B2}" type="presOf" srcId="{32105AC4-5D78-4C30-8B31-1A82B7999DDD}" destId="{D7428701-2747-476E-97DC-796175E2C8F6}" srcOrd="1" destOrd="0" presId="urn:microsoft.com/office/officeart/2005/8/layout/list1"/>
    <dgm:cxn modelId="{29108A82-CC93-455B-A7A0-3C5534413E83}" srcId="{C17319BC-B0CE-48D5-98D5-E6B768D39BCF}" destId="{6192C635-8385-42C3-A672-BCEEFFF3F477}" srcOrd="0" destOrd="0" parTransId="{662AF44B-6FF7-45A7-BCA1-444D1D07CEEF}" sibTransId="{EA5671C9-5F2B-4C6B-BCDC-37FB51F9B098}"/>
    <dgm:cxn modelId="{CC193D04-AFF3-4AA3-91E8-9FB935B555EE}" type="presOf" srcId="{6192C635-8385-42C3-A672-BCEEFFF3F477}" destId="{8DBE3CD3-934D-4FB8-9E7D-725646EEFB92}" srcOrd="1" destOrd="0" presId="urn:microsoft.com/office/officeart/2005/8/layout/list1"/>
    <dgm:cxn modelId="{D9A2A234-F079-4C22-9CB7-C75DA6BD0DE7}" type="presOf" srcId="{360E00BF-D3A4-47B0-8B32-D8A30EBF7A74}" destId="{63BE1137-207C-459E-A1A6-58B5A59335A7}" srcOrd="0" destOrd="0" presId="urn:microsoft.com/office/officeart/2005/8/layout/list1"/>
    <dgm:cxn modelId="{28CF94D0-D30F-4381-AEB6-986A3528F2C4}" type="presOf" srcId="{2470A8C3-03F9-4E7D-AC05-6DC6A6F07091}" destId="{54991296-384E-4B2C-A612-862BA2C61EAB}" srcOrd="1" destOrd="0" presId="urn:microsoft.com/office/officeart/2005/8/layout/list1"/>
    <dgm:cxn modelId="{3158065E-4EAD-49A2-8571-14A754853DED}" type="presOf" srcId="{2B81CA7A-BF1E-4A5E-BE1E-FD674C1AB16E}" destId="{BAD37583-C661-43B2-B96E-C9A3A74ED326}" srcOrd="1" destOrd="0" presId="urn:microsoft.com/office/officeart/2005/8/layout/list1"/>
    <dgm:cxn modelId="{C87C8827-DF45-4CBC-8DF6-A6DF7B3271D2}" type="presOf" srcId="{53604FB5-D3B7-49EE-A927-7469A3E9ED8D}" destId="{6D4DF17B-568B-479C-A00F-F94A523BE8F9}" srcOrd="1" destOrd="0" presId="urn:microsoft.com/office/officeart/2005/8/layout/list1"/>
    <dgm:cxn modelId="{A9880261-C87B-42FD-95C8-E9D586C753C4}" type="presOf" srcId="{360E00BF-D3A4-47B0-8B32-D8A30EBF7A74}" destId="{853A473F-BF57-4A64-A199-4A5FC8C95235}" srcOrd="1" destOrd="0" presId="urn:microsoft.com/office/officeart/2005/8/layout/list1"/>
    <dgm:cxn modelId="{7F0E9C04-D8FC-4243-A684-52AD96140AE0}" srcId="{C17319BC-B0CE-48D5-98D5-E6B768D39BCF}" destId="{32105AC4-5D78-4C30-8B31-1A82B7999DDD}" srcOrd="8" destOrd="0" parTransId="{0BD77CB5-24E2-424A-AECC-2CD428054D7A}" sibTransId="{5E7B1033-CC47-4B52-8187-9685565E3A21}"/>
    <dgm:cxn modelId="{A0CDA6BC-CE14-4992-AA91-1E4FF6A6C280}" type="presOf" srcId="{6CC1A743-491A-423E-8DA1-41E64C78865E}" destId="{8B016BCC-0017-4214-9F05-740F7035CF8A}" srcOrd="1" destOrd="0" presId="urn:microsoft.com/office/officeart/2005/8/layout/list1"/>
    <dgm:cxn modelId="{720B5BAB-CC8A-4DC1-986E-8891001C90ED}" type="presOf" srcId="{BF8B3D41-4202-443E-A33B-6F2FDF2D0272}" destId="{E87E5236-26EC-4748-80E6-A90756DA41C1}" srcOrd="0" destOrd="0" presId="urn:microsoft.com/office/officeart/2005/8/layout/list1"/>
    <dgm:cxn modelId="{C99624C8-9C49-4810-9CDD-20F54D25783A}" type="presOf" srcId="{6192C635-8385-42C3-A672-BCEEFFF3F477}" destId="{872E8C7C-37D5-457A-A806-E8D2376D4C75}" srcOrd="0" destOrd="0" presId="urn:microsoft.com/office/officeart/2005/8/layout/list1"/>
    <dgm:cxn modelId="{5977722A-65F6-479F-98CB-D66211C53C82}" type="presOf" srcId="{FFBACCE1-0C01-4E25-BF3F-C61E1A3D6B40}" destId="{A1341D7E-659D-4AA6-AFE0-AD24312A3C1A}" srcOrd="0" destOrd="0" presId="urn:microsoft.com/office/officeart/2005/8/layout/list1"/>
    <dgm:cxn modelId="{77817EAB-DB10-423A-9012-9F767747233C}" type="presOf" srcId="{32105AC4-5D78-4C30-8B31-1A82B7999DDD}" destId="{9816CC6B-FE41-449F-A644-5C963A7B3EFA}" srcOrd="0" destOrd="0" presId="urn:microsoft.com/office/officeart/2005/8/layout/list1"/>
    <dgm:cxn modelId="{95CAC48C-F61D-44DC-B137-F1E993AFB39F}" type="presOf" srcId="{FFBACCE1-0C01-4E25-BF3F-C61E1A3D6B40}" destId="{E5A13054-7C72-45B9-9D01-9DAFB3BD8C1B}" srcOrd="1" destOrd="0" presId="urn:microsoft.com/office/officeart/2005/8/layout/list1"/>
    <dgm:cxn modelId="{7A18C464-0F55-45E4-A065-F0FFF5734437}" type="presOf" srcId="{DB468242-0CF9-4460-81B8-4C2595814250}" destId="{3ED64BA6-8F42-4E86-A00A-F92060E7AA21}" srcOrd="0" destOrd="0" presId="urn:microsoft.com/office/officeart/2005/8/layout/list1"/>
    <dgm:cxn modelId="{3FA11022-4C9A-4407-AD3E-40F00202F030}" srcId="{C17319BC-B0CE-48D5-98D5-E6B768D39BCF}" destId="{53604FB5-D3B7-49EE-A927-7469A3E9ED8D}" srcOrd="6" destOrd="0" parTransId="{9E3DB76C-B6FF-4303-A329-BF7D0FEDD7EC}" sibTransId="{6827BDBA-9971-431C-BDB0-323F1D937068}"/>
    <dgm:cxn modelId="{E5281BA8-23EB-40F3-BA7C-C39725E45418}" srcId="{C17319BC-B0CE-48D5-98D5-E6B768D39BCF}" destId="{2470A8C3-03F9-4E7D-AC05-6DC6A6F07091}" srcOrd="3" destOrd="0" parTransId="{6A325FC7-439E-40C3-A627-F75161457A92}" sibTransId="{9C79E424-1284-4CB9-B722-B4BB9EDFCCE1}"/>
    <dgm:cxn modelId="{EA8B7939-93F0-4C48-9E15-B1C6B606E2CD}" srcId="{C17319BC-B0CE-48D5-98D5-E6B768D39BCF}" destId="{FFBACCE1-0C01-4E25-BF3F-C61E1A3D6B40}" srcOrd="2" destOrd="0" parTransId="{2ED41829-6E14-495E-B265-8C4B669D3C8C}" sibTransId="{5271783F-0097-4205-B8E4-869F577CF24F}"/>
    <dgm:cxn modelId="{96C67A01-C3DB-4B67-8F90-CDCDA7227130}" type="presOf" srcId="{BF8B3D41-4202-443E-A33B-6F2FDF2D0272}" destId="{496139D5-16B9-45DC-97CF-E78C7A572226}" srcOrd="1" destOrd="0" presId="urn:microsoft.com/office/officeart/2005/8/layout/list1"/>
    <dgm:cxn modelId="{15695916-1EEC-4600-8764-712A84B51494}" srcId="{C17319BC-B0CE-48D5-98D5-E6B768D39BCF}" destId="{6CC1A743-491A-423E-8DA1-41E64C78865E}" srcOrd="7" destOrd="0" parTransId="{7C148128-6BF5-4E25-8D0F-A598E5F65EE0}" sibTransId="{1D168813-06FE-4C3B-B624-B15266E0D4E9}"/>
    <dgm:cxn modelId="{5153C201-696D-44F9-BB8C-E62DD578EEC5}" srcId="{C17319BC-B0CE-48D5-98D5-E6B768D39BCF}" destId="{DB468242-0CF9-4460-81B8-4C2595814250}" srcOrd="5" destOrd="0" parTransId="{67E16173-B69F-4E2E-8067-1B420A80B3D4}" sibTransId="{A3280494-B5AB-49BA-99C6-1D5A5BC0B2D9}"/>
    <dgm:cxn modelId="{E2E0AC36-F836-41E4-9E60-253919A01D97}" type="presOf" srcId="{6CC1A743-491A-423E-8DA1-41E64C78865E}" destId="{53B659D9-9195-45CE-936F-5CD3EE90CBCF}" srcOrd="0" destOrd="0" presId="urn:microsoft.com/office/officeart/2005/8/layout/list1"/>
    <dgm:cxn modelId="{8D7FAA29-AE34-41F2-B1C5-F58EB0340AD2}" type="presOf" srcId="{C17319BC-B0CE-48D5-98D5-E6B768D39BCF}" destId="{161B2E34-957D-42F7-A9ED-EFE1D78F31BC}" srcOrd="0" destOrd="0" presId="urn:microsoft.com/office/officeart/2005/8/layout/list1"/>
    <dgm:cxn modelId="{ACB1F420-4D4B-4305-90D3-D51B137A0600}" type="presOf" srcId="{53604FB5-D3B7-49EE-A927-7469A3E9ED8D}" destId="{310E79A8-61F1-4763-AD79-E103FED31F02}" srcOrd="0" destOrd="0" presId="urn:microsoft.com/office/officeart/2005/8/layout/list1"/>
    <dgm:cxn modelId="{69F76930-5982-4DC9-82E4-ED45897FC49D}" srcId="{C17319BC-B0CE-48D5-98D5-E6B768D39BCF}" destId="{360E00BF-D3A4-47B0-8B32-D8A30EBF7A74}" srcOrd="4" destOrd="0" parTransId="{E178B2BC-4334-4560-859F-D018CC947A52}" sibTransId="{0F2957FD-33AA-40E7-AFAC-CF32C649A437}"/>
    <dgm:cxn modelId="{B96493A3-A8AF-46E1-AB48-24BD41F32338}" srcId="{C17319BC-B0CE-48D5-98D5-E6B768D39BCF}" destId="{BF8B3D41-4202-443E-A33B-6F2FDF2D0272}" srcOrd="1" destOrd="0" parTransId="{AD422A9D-0617-4920-8807-4E7DC40A655A}" sibTransId="{48306289-41E0-4AFA-882D-055D04523ECD}"/>
    <dgm:cxn modelId="{12D80894-078B-4237-A2AB-EC8A4B01AEB2}" type="presOf" srcId="{2470A8C3-03F9-4E7D-AC05-6DC6A6F07091}" destId="{C8BEBEC9-C5C6-4FD1-958E-25AC54651A99}" srcOrd="0" destOrd="0" presId="urn:microsoft.com/office/officeart/2005/8/layout/list1"/>
    <dgm:cxn modelId="{D5604F47-774E-425E-8F1B-593E8B24BE8B}" type="presOf" srcId="{DB468242-0CF9-4460-81B8-4C2595814250}" destId="{390BB7AE-2C71-46C7-8B11-099A9321A57F}" srcOrd="1" destOrd="0" presId="urn:microsoft.com/office/officeart/2005/8/layout/list1"/>
    <dgm:cxn modelId="{71B407F1-73B7-4700-B717-870A0330DEE4}" srcId="{C17319BC-B0CE-48D5-98D5-E6B768D39BCF}" destId="{2B81CA7A-BF1E-4A5E-BE1E-FD674C1AB16E}" srcOrd="9" destOrd="0" parTransId="{222AD7E7-6CC3-42E5-9CE1-23AC29DA7EE4}" sibTransId="{A79E1EEE-DCE1-445E-A79A-9A2FF6AC8EB3}"/>
    <dgm:cxn modelId="{5DB182B1-3E85-446F-964A-D957C90BB689}" type="presOf" srcId="{2B81CA7A-BF1E-4A5E-BE1E-FD674C1AB16E}" destId="{ECA5851F-A9A1-49AC-9C7D-A9506EEFEBF3}" srcOrd="0" destOrd="0" presId="urn:microsoft.com/office/officeart/2005/8/layout/list1"/>
    <dgm:cxn modelId="{F166EE16-F9D6-4D72-AD4B-32BB3ADE08F3}" type="presParOf" srcId="{161B2E34-957D-42F7-A9ED-EFE1D78F31BC}" destId="{F46CED1C-7D2A-4378-8468-BA389645B90F}" srcOrd="0" destOrd="0" presId="urn:microsoft.com/office/officeart/2005/8/layout/list1"/>
    <dgm:cxn modelId="{2A5486F8-D2F2-4C9A-B9FB-FA57AE1D686D}" type="presParOf" srcId="{F46CED1C-7D2A-4378-8468-BA389645B90F}" destId="{872E8C7C-37D5-457A-A806-E8D2376D4C75}" srcOrd="0" destOrd="0" presId="urn:microsoft.com/office/officeart/2005/8/layout/list1"/>
    <dgm:cxn modelId="{5FFE6AA5-8606-4810-8CB0-22419347D636}" type="presParOf" srcId="{F46CED1C-7D2A-4378-8468-BA389645B90F}" destId="{8DBE3CD3-934D-4FB8-9E7D-725646EEFB92}" srcOrd="1" destOrd="0" presId="urn:microsoft.com/office/officeart/2005/8/layout/list1"/>
    <dgm:cxn modelId="{1311AE3E-97CC-4741-81D9-AAE83A00D956}" type="presParOf" srcId="{161B2E34-957D-42F7-A9ED-EFE1D78F31BC}" destId="{351BF7A9-4A57-45E9-87AB-200F017D4CCF}" srcOrd="1" destOrd="0" presId="urn:microsoft.com/office/officeart/2005/8/layout/list1"/>
    <dgm:cxn modelId="{DE346721-D103-48C7-923A-8C131DF8625B}" type="presParOf" srcId="{161B2E34-957D-42F7-A9ED-EFE1D78F31BC}" destId="{6A41AB0E-8054-4EFA-97ED-F8A42E1D80DD}" srcOrd="2" destOrd="0" presId="urn:microsoft.com/office/officeart/2005/8/layout/list1"/>
    <dgm:cxn modelId="{11D64B0D-0C60-4F01-8997-E7CCEEABED26}" type="presParOf" srcId="{161B2E34-957D-42F7-A9ED-EFE1D78F31BC}" destId="{33378E20-4249-4D74-A897-12D9A7236FD4}" srcOrd="3" destOrd="0" presId="urn:microsoft.com/office/officeart/2005/8/layout/list1"/>
    <dgm:cxn modelId="{674CA562-2BC1-473D-ADCD-2A122E943F5E}" type="presParOf" srcId="{161B2E34-957D-42F7-A9ED-EFE1D78F31BC}" destId="{D8DDDFED-388F-403F-85A3-0DDEDFEE01F4}" srcOrd="4" destOrd="0" presId="urn:microsoft.com/office/officeart/2005/8/layout/list1"/>
    <dgm:cxn modelId="{CDD863C0-3232-4812-AF88-4BAB253AA20C}" type="presParOf" srcId="{D8DDDFED-388F-403F-85A3-0DDEDFEE01F4}" destId="{E87E5236-26EC-4748-80E6-A90756DA41C1}" srcOrd="0" destOrd="0" presId="urn:microsoft.com/office/officeart/2005/8/layout/list1"/>
    <dgm:cxn modelId="{986AB5A4-FF02-487F-89DA-F3C314B88AE9}" type="presParOf" srcId="{D8DDDFED-388F-403F-85A3-0DDEDFEE01F4}" destId="{496139D5-16B9-45DC-97CF-E78C7A572226}" srcOrd="1" destOrd="0" presId="urn:microsoft.com/office/officeart/2005/8/layout/list1"/>
    <dgm:cxn modelId="{22E75A84-AA66-4B9B-B9AC-B10722DB4CF7}" type="presParOf" srcId="{161B2E34-957D-42F7-A9ED-EFE1D78F31BC}" destId="{34FF67F9-95EC-4C42-8AA5-8BFEAB0D52DD}" srcOrd="5" destOrd="0" presId="urn:microsoft.com/office/officeart/2005/8/layout/list1"/>
    <dgm:cxn modelId="{05A9168D-3359-4894-B334-5C849EDBC623}" type="presParOf" srcId="{161B2E34-957D-42F7-A9ED-EFE1D78F31BC}" destId="{97CFC802-A51A-4B2C-8446-3BC1E9F9CF27}" srcOrd="6" destOrd="0" presId="urn:microsoft.com/office/officeart/2005/8/layout/list1"/>
    <dgm:cxn modelId="{07F042E7-BC16-4937-83D5-B445296FC59C}" type="presParOf" srcId="{161B2E34-957D-42F7-A9ED-EFE1D78F31BC}" destId="{38BAAC1F-CBFC-4E67-9009-96478BECF9B9}" srcOrd="7" destOrd="0" presId="urn:microsoft.com/office/officeart/2005/8/layout/list1"/>
    <dgm:cxn modelId="{260CA5B1-2B76-436F-928B-FA9392795C9B}" type="presParOf" srcId="{161B2E34-957D-42F7-A9ED-EFE1D78F31BC}" destId="{3E9B44BB-426D-429E-8282-997773A7A8F6}" srcOrd="8" destOrd="0" presId="urn:microsoft.com/office/officeart/2005/8/layout/list1"/>
    <dgm:cxn modelId="{CEBCA0DF-CDAC-480B-A61C-16449A90A567}" type="presParOf" srcId="{3E9B44BB-426D-429E-8282-997773A7A8F6}" destId="{A1341D7E-659D-4AA6-AFE0-AD24312A3C1A}" srcOrd="0" destOrd="0" presId="urn:microsoft.com/office/officeart/2005/8/layout/list1"/>
    <dgm:cxn modelId="{916FF499-07DD-46FA-87A2-13D766B80F6D}" type="presParOf" srcId="{3E9B44BB-426D-429E-8282-997773A7A8F6}" destId="{E5A13054-7C72-45B9-9D01-9DAFB3BD8C1B}" srcOrd="1" destOrd="0" presId="urn:microsoft.com/office/officeart/2005/8/layout/list1"/>
    <dgm:cxn modelId="{7D4B9613-CBC4-48CF-8274-BF499FC9EA73}" type="presParOf" srcId="{161B2E34-957D-42F7-A9ED-EFE1D78F31BC}" destId="{94C724DA-477C-43D0-953E-5F3641228567}" srcOrd="9" destOrd="0" presId="urn:microsoft.com/office/officeart/2005/8/layout/list1"/>
    <dgm:cxn modelId="{8243607F-1AF9-4F4B-AF77-8A59A8B94625}" type="presParOf" srcId="{161B2E34-957D-42F7-A9ED-EFE1D78F31BC}" destId="{00E763C3-9D03-488D-9C49-5AE5E9317C67}" srcOrd="10" destOrd="0" presId="urn:microsoft.com/office/officeart/2005/8/layout/list1"/>
    <dgm:cxn modelId="{6ADCAECF-F6E4-496F-BB44-B9AEB0F25F17}" type="presParOf" srcId="{161B2E34-957D-42F7-A9ED-EFE1D78F31BC}" destId="{AB8A1FBB-F275-4A1A-8CF4-949940CD71F8}" srcOrd="11" destOrd="0" presId="urn:microsoft.com/office/officeart/2005/8/layout/list1"/>
    <dgm:cxn modelId="{CCD4411F-01E8-4FF2-B785-990E60BF0728}" type="presParOf" srcId="{161B2E34-957D-42F7-A9ED-EFE1D78F31BC}" destId="{BE718359-98F0-4674-B979-9753FFD80CA7}" srcOrd="12" destOrd="0" presId="urn:microsoft.com/office/officeart/2005/8/layout/list1"/>
    <dgm:cxn modelId="{9CA7F920-7951-4FCD-99A7-107EC39455CF}" type="presParOf" srcId="{BE718359-98F0-4674-B979-9753FFD80CA7}" destId="{C8BEBEC9-C5C6-4FD1-958E-25AC54651A99}" srcOrd="0" destOrd="0" presId="urn:microsoft.com/office/officeart/2005/8/layout/list1"/>
    <dgm:cxn modelId="{20A158D2-EAF4-453A-B281-057052839CE5}" type="presParOf" srcId="{BE718359-98F0-4674-B979-9753FFD80CA7}" destId="{54991296-384E-4B2C-A612-862BA2C61EAB}" srcOrd="1" destOrd="0" presId="urn:microsoft.com/office/officeart/2005/8/layout/list1"/>
    <dgm:cxn modelId="{8090FC3A-E528-4981-B302-8174A678C442}" type="presParOf" srcId="{161B2E34-957D-42F7-A9ED-EFE1D78F31BC}" destId="{17AFD4D4-89F0-42EF-A3BB-FBCB1CA8A5E0}" srcOrd="13" destOrd="0" presId="urn:microsoft.com/office/officeart/2005/8/layout/list1"/>
    <dgm:cxn modelId="{34258F60-C87F-45D4-816F-FDC2BD214DB4}" type="presParOf" srcId="{161B2E34-957D-42F7-A9ED-EFE1D78F31BC}" destId="{C0CA6605-D74E-459C-A62D-68E892DFBFD4}" srcOrd="14" destOrd="0" presId="urn:microsoft.com/office/officeart/2005/8/layout/list1"/>
    <dgm:cxn modelId="{17999432-2788-4819-AC42-8B5589CFBFA2}" type="presParOf" srcId="{161B2E34-957D-42F7-A9ED-EFE1D78F31BC}" destId="{CDB0259B-285E-471E-93CA-22F3302A370E}" srcOrd="15" destOrd="0" presId="urn:microsoft.com/office/officeart/2005/8/layout/list1"/>
    <dgm:cxn modelId="{0A40FD70-FC91-4C92-B86C-73F38E93F638}" type="presParOf" srcId="{161B2E34-957D-42F7-A9ED-EFE1D78F31BC}" destId="{AAC6D3C2-E1D3-4B38-807A-6662A8B8C596}" srcOrd="16" destOrd="0" presId="urn:microsoft.com/office/officeart/2005/8/layout/list1"/>
    <dgm:cxn modelId="{89497900-053A-4203-90A3-F4EDCDB9BAAE}" type="presParOf" srcId="{AAC6D3C2-E1D3-4B38-807A-6662A8B8C596}" destId="{63BE1137-207C-459E-A1A6-58B5A59335A7}" srcOrd="0" destOrd="0" presId="urn:microsoft.com/office/officeart/2005/8/layout/list1"/>
    <dgm:cxn modelId="{A36B167B-F93D-4D5A-A4D1-2EC8396476D6}" type="presParOf" srcId="{AAC6D3C2-E1D3-4B38-807A-6662A8B8C596}" destId="{853A473F-BF57-4A64-A199-4A5FC8C95235}" srcOrd="1" destOrd="0" presId="urn:microsoft.com/office/officeart/2005/8/layout/list1"/>
    <dgm:cxn modelId="{FE13DD04-2100-4235-ADD8-CA1038B492A7}" type="presParOf" srcId="{161B2E34-957D-42F7-A9ED-EFE1D78F31BC}" destId="{E1A2D7C1-3707-4D2D-8999-372627CDF072}" srcOrd="17" destOrd="0" presId="urn:microsoft.com/office/officeart/2005/8/layout/list1"/>
    <dgm:cxn modelId="{B8382B51-16A9-4ADC-A4C1-72C74103C131}" type="presParOf" srcId="{161B2E34-957D-42F7-A9ED-EFE1D78F31BC}" destId="{2474A90E-0014-4C6B-BF0C-00F256AC6078}" srcOrd="18" destOrd="0" presId="urn:microsoft.com/office/officeart/2005/8/layout/list1"/>
    <dgm:cxn modelId="{D07703C6-49DF-4D75-BBBF-D2EBA5B730BB}" type="presParOf" srcId="{161B2E34-957D-42F7-A9ED-EFE1D78F31BC}" destId="{F3E72679-B908-4C0F-BBC7-93649D0241AC}" srcOrd="19" destOrd="0" presId="urn:microsoft.com/office/officeart/2005/8/layout/list1"/>
    <dgm:cxn modelId="{7F2BC359-67CD-44C1-A5EF-3801AC917DCC}" type="presParOf" srcId="{161B2E34-957D-42F7-A9ED-EFE1D78F31BC}" destId="{DDB02EEC-99AB-4457-A3C3-5F0953B11904}" srcOrd="20" destOrd="0" presId="urn:microsoft.com/office/officeart/2005/8/layout/list1"/>
    <dgm:cxn modelId="{2B807626-43F0-4374-B4DB-D231B307AEE5}" type="presParOf" srcId="{DDB02EEC-99AB-4457-A3C3-5F0953B11904}" destId="{3ED64BA6-8F42-4E86-A00A-F92060E7AA21}" srcOrd="0" destOrd="0" presId="urn:microsoft.com/office/officeart/2005/8/layout/list1"/>
    <dgm:cxn modelId="{32041192-0BE9-4328-91E3-ACC1C3E8FCF3}" type="presParOf" srcId="{DDB02EEC-99AB-4457-A3C3-5F0953B11904}" destId="{390BB7AE-2C71-46C7-8B11-099A9321A57F}" srcOrd="1" destOrd="0" presId="urn:microsoft.com/office/officeart/2005/8/layout/list1"/>
    <dgm:cxn modelId="{749EC266-52BB-4E66-A06B-1FFF0BA957EC}" type="presParOf" srcId="{161B2E34-957D-42F7-A9ED-EFE1D78F31BC}" destId="{D8D99611-ED3C-4D61-B2B5-83E737D836C8}" srcOrd="21" destOrd="0" presId="urn:microsoft.com/office/officeart/2005/8/layout/list1"/>
    <dgm:cxn modelId="{957C0872-3216-46FD-A429-29477F3DEC4E}" type="presParOf" srcId="{161B2E34-957D-42F7-A9ED-EFE1D78F31BC}" destId="{B46C5236-8392-416E-AB5C-DB34214B8542}" srcOrd="22" destOrd="0" presId="urn:microsoft.com/office/officeart/2005/8/layout/list1"/>
    <dgm:cxn modelId="{D352F673-F8A0-41E0-8509-3C5AFB705507}" type="presParOf" srcId="{161B2E34-957D-42F7-A9ED-EFE1D78F31BC}" destId="{BA8B45AA-5DD2-4690-998E-22DC8DD50144}" srcOrd="23" destOrd="0" presId="urn:microsoft.com/office/officeart/2005/8/layout/list1"/>
    <dgm:cxn modelId="{782E16E7-9184-44AF-B70A-A8A563386217}" type="presParOf" srcId="{161B2E34-957D-42F7-A9ED-EFE1D78F31BC}" destId="{F1EDA0B9-3CE1-4728-AF55-F0AAF25C58F7}" srcOrd="24" destOrd="0" presId="urn:microsoft.com/office/officeart/2005/8/layout/list1"/>
    <dgm:cxn modelId="{A958C044-D133-4E15-9927-F57EBD265E4C}" type="presParOf" srcId="{F1EDA0B9-3CE1-4728-AF55-F0AAF25C58F7}" destId="{310E79A8-61F1-4763-AD79-E103FED31F02}" srcOrd="0" destOrd="0" presId="urn:microsoft.com/office/officeart/2005/8/layout/list1"/>
    <dgm:cxn modelId="{4FE960A6-520C-4147-8781-EC38695CF22A}" type="presParOf" srcId="{F1EDA0B9-3CE1-4728-AF55-F0AAF25C58F7}" destId="{6D4DF17B-568B-479C-A00F-F94A523BE8F9}" srcOrd="1" destOrd="0" presId="urn:microsoft.com/office/officeart/2005/8/layout/list1"/>
    <dgm:cxn modelId="{34E75784-C5A7-4845-92D7-585B5E889C98}" type="presParOf" srcId="{161B2E34-957D-42F7-A9ED-EFE1D78F31BC}" destId="{33EE8858-6771-436E-B835-7C40DBF161FC}" srcOrd="25" destOrd="0" presId="urn:microsoft.com/office/officeart/2005/8/layout/list1"/>
    <dgm:cxn modelId="{C7A72CA2-63AE-4E20-9E2C-1EDA39D3AB75}" type="presParOf" srcId="{161B2E34-957D-42F7-A9ED-EFE1D78F31BC}" destId="{629DCCD6-187E-4345-BF84-4FCBBEE062EA}" srcOrd="26" destOrd="0" presId="urn:microsoft.com/office/officeart/2005/8/layout/list1"/>
    <dgm:cxn modelId="{80A3F85A-5969-46AF-A4F1-886274007707}" type="presParOf" srcId="{161B2E34-957D-42F7-A9ED-EFE1D78F31BC}" destId="{C5AF1EBD-F673-452F-866D-5C87A39A29A7}" srcOrd="27" destOrd="0" presId="urn:microsoft.com/office/officeart/2005/8/layout/list1"/>
    <dgm:cxn modelId="{A6194338-76EB-407D-B6BE-99F06BDABDC3}" type="presParOf" srcId="{161B2E34-957D-42F7-A9ED-EFE1D78F31BC}" destId="{DBB9D509-F991-44AC-8A69-26B0E35E4FF8}" srcOrd="28" destOrd="0" presId="urn:microsoft.com/office/officeart/2005/8/layout/list1"/>
    <dgm:cxn modelId="{26147A82-D876-4A46-9625-235C788FBEC8}" type="presParOf" srcId="{DBB9D509-F991-44AC-8A69-26B0E35E4FF8}" destId="{53B659D9-9195-45CE-936F-5CD3EE90CBCF}" srcOrd="0" destOrd="0" presId="urn:microsoft.com/office/officeart/2005/8/layout/list1"/>
    <dgm:cxn modelId="{FC009E99-87C5-4C3A-9AB2-1A4A3E23E67C}" type="presParOf" srcId="{DBB9D509-F991-44AC-8A69-26B0E35E4FF8}" destId="{8B016BCC-0017-4214-9F05-740F7035CF8A}" srcOrd="1" destOrd="0" presId="urn:microsoft.com/office/officeart/2005/8/layout/list1"/>
    <dgm:cxn modelId="{54132CAE-B321-447E-8359-7043AE0E1D97}" type="presParOf" srcId="{161B2E34-957D-42F7-A9ED-EFE1D78F31BC}" destId="{367C6449-13DF-4199-AB85-99475FF88224}" srcOrd="29" destOrd="0" presId="urn:microsoft.com/office/officeart/2005/8/layout/list1"/>
    <dgm:cxn modelId="{4BF6F4C8-800D-48D4-A8D3-D2E0888DBAEF}" type="presParOf" srcId="{161B2E34-957D-42F7-A9ED-EFE1D78F31BC}" destId="{6E33ED77-F132-4F45-9A3D-3192DBE39758}" srcOrd="30" destOrd="0" presId="urn:microsoft.com/office/officeart/2005/8/layout/list1"/>
    <dgm:cxn modelId="{C21D1248-16B5-496F-B4E3-D5687490ABD1}" type="presParOf" srcId="{161B2E34-957D-42F7-A9ED-EFE1D78F31BC}" destId="{22A72AC9-FDA9-480C-A51B-067D021333BC}" srcOrd="31" destOrd="0" presId="urn:microsoft.com/office/officeart/2005/8/layout/list1"/>
    <dgm:cxn modelId="{C6199A4A-990F-4A0A-A269-3854B53B8E2A}" type="presParOf" srcId="{161B2E34-957D-42F7-A9ED-EFE1D78F31BC}" destId="{019D6A5A-102F-47ED-8C29-1C236A65B453}" srcOrd="32" destOrd="0" presId="urn:microsoft.com/office/officeart/2005/8/layout/list1"/>
    <dgm:cxn modelId="{3CDB94D6-6142-4D35-93E3-CA94B9C2E757}" type="presParOf" srcId="{019D6A5A-102F-47ED-8C29-1C236A65B453}" destId="{9816CC6B-FE41-449F-A644-5C963A7B3EFA}" srcOrd="0" destOrd="0" presId="urn:microsoft.com/office/officeart/2005/8/layout/list1"/>
    <dgm:cxn modelId="{AE1D4505-B86C-49A5-BEFB-BDE1C9477F38}" type="presParOf" srcId="{019D6A5A-102F-47ED-8C29-1C236A65B453}" destId="{D7428701-2747-476E-97DC-796175E2C8F6}" srcOrd="1" destOrd="0" presId="urn:microsoft.com/office/officeart/2005/8/layout/list1"/>
    <dgm:cxn modelId="{C060B800-BEC4-43ED-B2D1-361D6B567225}" type="presParOf" srcId="{161B2E34-957D-42F7-A9ED-EFE1D78F31BC}" destId="{A8ACE26F-9876-4B26-B5F2-9348D7091CE7}" srcOrd="33" destOrd="0" presId="urn:microsoft.com/office/officeart/2005/8/layout/list1"/>
    <dgm:cxn modelId="{3E0C55D1-650F-4788-A402-8616F57C15C0}" type="presParOf" srcId="{161B2E34-957D-42F7-A9ED-EFE1D78F31BC}" destId="{C78CB202-9409-4FED-BB0D-0331F49E8B04}" srcOrd="34" destOrd="0" presId="urn:microsoft.com/office/officeart/2005/8/layout/list1"/>
    <dgm:cxn modelId="{FBF3EDD0-AC88-4D58-99C3-7AC56019CB80}" type="presParOf" srcId="{161B2E34-957D-42F7-A9ED-EFE1D78F31BC}" destId="{8CD05EDE-3BA2-48FA-A273-80D2B25AEAD4}" srcOrd="35" destOrd="0" presId="urn:microsoft.com/office/officeart/2005/8/layout/list1"/>
    <dgm:cxn modelId="{0F2D2B42-3273-4BC3-B98E-73F93CDA6CCB}" type="presParOf" srcId="{161B2E34-957D-42F7-A9ED-EFE1D78F31BC}" destId="{778685DF-4613-4ED2-A0AB-936E2620653F}" srcOrd="36" destOrd="0" presId="urn:microsoft.com/office/officeart/2005/8/layout/list1"/>
    <dgm:cxn modelId="{3700B2EF-21A8-471A-AD8C-758565DD757D}" type="presParOf" srcId="{778685DF-4613-4ED2-A0AB-936E2620653F}" destId="{ECA5851F-A9A1-49AC-9C7D-A9506EEFEBF3}" srcOrd="0" destOrd="0" presId="urn:microsoft.com/office/officeart/2005/8/layout/list1"/>
    <dgm:cxn modelId="{65E8C454-84F9-4E67-B150-123732D4E000}" type="presParOf" srcId="{778685DF-4613-4ED2-A0AB-936E2620653F}" destId="{BAD37583-C661-43B2-B96E-C9A3A74ED326}" srcOrd="1" destOrd="0" presId="urn:microsoft.com/office/officeart/2005/8/layout/list1"/>
    <dgm:cxn modelId="{AC4911D1-DEDC-43E1-B17C-763D0DD3544D}" type="presParOf" srcId="{161B2E34-957D-42F7-A9ED-EFE1D78F31BC}" destId="{CAED300B-4273-41F6-9BBE-F5BE8C5892FB}" srcOrd="37" destOrd="0" presId="urn:microsoft.com/office/officeart/2005/8/layout/list1"/>
    <dgm:cxn modelId="{8A331599-CCE8-4786-97FD-FE1F971B0176}" type="presParOf" srcId="{161B2E34-957D-42F7-A9ED-EFE1D78F31BC}" destId="{947DF85A-B8C3-447E-9131-F7431C072210}" srcOrd="3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D2B02A-43AA-4634-97BE-4F2A7D6BC8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CO"/>
        </a:p>
      </dgm:t>
    </dgm:pt>
    <dgm:pt modelId="{32A9A8E0-BBCB-4C54-BBF2-4B64D4E71F90}">
      <dgm:prSet phldrT="[Texto]" custT="1"/>
      <dgm:spPr>
        <a:scene3d>
          <a:camera prst="orthographicFront"/>
          <a:lightRig rig="threePt" dir="t"/>
        </a:scene3d>
        <a:sp3d>
          <a:bevelT/>
        </a:sp3d>
      </dgm:spPr>
      <dgm:t>
        <a:bodyPr/>
        <a:lstStyle/>
        <a:p>
          <a:r>
            <a:rPr lang="es-CO" sz="1600" b="1" dirty="0">
              <a:solidFill>
                <a:schemeClr val="bg1"/>
              </a:solidFill>
            </a:rPr>
            <a:t>Mantenimiento</a:t>
          </a:r>
        </a:p>
      </dgm:t>
    </dgm:pt>
    <dgm:pt modelId="{E48ED9C7-6D32-4A3A-8E59-315FB56B7E7C}" type="parTrans" cxnId="{06A48186-98A1-4ADB-A005-9CF5894BD437}">
      <dgm:prSet/>
      <dgm:spPr/>
      <dgm:t>
        <a:bodyPr/>
        <a:lstStyle/>
        <a:p>
          <a:endParaRPr lang="es-CO" sz="2400" b="1">
            <a:solidFill>
              <a:schemeClr val="bg1"/>
            </a:solidFill>
          </a:endParaRPr>
        </a:p>
      </dgm:t>
    </dgm:pt>
    <dgm:pt modelId="{A09E88C3-F7B0-48C9-9522-766D6E598335}" type="sibTrans" cxnId="{06A48186-98A1-4ADB-A005-9CF5894BD437}">
      <dgm:prSet/>
      <dgm:spPr/>
      <dgm:t>
        <a:bodyPr/>
        <a:lstStyle/>
        <a:p>
          <a:endParaRPr lang="es-CO" sz="2400" b="1">
            <a:solidFill>
              <a:schemeClr val="bg1"/>
            </a:solidFill>
          </a:endParaRPr>
        </a:p>
      </dgm:t>
    </dgm:pt>
    <dgm:pt modelId="{681D5182-DE7D-46D5-A335-434B0AD0509E}">
      <dgm:prSet phldrT="[Texto]" custT="1"/>
      <dgm:spPr>
        <a:scene3d>
          <a:camera prst="orthographicFront"/>
          <a:lightRig rig="threePt" dir="t"/>
        </a:scene3d>
        <a:sp3d>
          <a:bevelT/>
        </a:sp3d>
      </dgm:spPr>
      <dgm:t>
        <a:bodyPr/>
        <a:lstStyle/>
        <a:p>
          <a:r>
            <a:rPr lang="es-CO" sz="1800" b="1" dirty="0">
              <a:solidFill>
                <a:srgbClr val="FFFFFF"/>
              </a:solidFill>
            </a:rPr>
            <a:t>Telefonía- Internet</a:t>
          </a:r>
        </a:p>
        <a:p>
          <a:r>
            <a:rPr lang="es-CO" sz="1800" b="1" dirty="0">
              <a:solidFill>
                <a:srgbClr val="FFFFFF"/>
              </a:solidFill>
            </a:rPr>
            <a:t>Ampliación Plataforma Institucional</a:t>
          </a:r>
        </a:p>
      </dgm:t>
    </dgm:pt>
    <dgm:pt modelId="{D320262E-FB4B-4F36-A7C4-AEBCB1214760}" type="parTrans" cxnId="{9FF47725-5AF6-4763-B50A-060EF8161FAB}">
      <dgm:prSet/>
      <dgm:spPr/>
      <dgm:t>
        <a:bodyPr/>
        <a:lstStyle/>
        <a:p>
          <a:endParaRPr lang="es-CO" sz="2400" b="1">
            <a:solidFill>
              <a:schemeClr val="bg1"/>
            </a:solidFill>
          </a:endParaRPr>
        </a:p>
      </dgm:t>
    </dgm:pt>
    <dgm:pt modelId="{BB61238F-E4EA-4D39-B10F-C42E1DEF0493}" type="sibTrans" cxnId="{9FF47725-5AF6-4763-B50A-060EF8161FAB}">
      <dgm:prSet/>
      <dgm:spPr/>
      <dgm:t>
        <a:bodyPr/>
        <a:lstStyle/>
        <a:p>
          <a:endParaRPr lang="es-CO" sz="2400" b="1">
            <a:solidFill>
              <a:schemeClr val="bg1"/>
            </a:solidFill>
          </a:endParaRPr>
        </a:p>
      </dgm:t>
    </dgm:pt>
    <dgm:pt modelId="{9B2C6D94-D9B4-4350-8C96-4F236A223E75}">
      <dgm:prSet phldrT="[Texto]" custT="1"/>
      <dgm:spPr>
        <a:scene3d>
          <a:camera prst="orthographicFront"/>
          <a:lightRig rig="threePt" dir="t"/>
        </a:scene3d>
        <a:sp3d>
          <a:bevelT/>
        </a:sp3d>
      </dgm:spPr>
      <dgm:t>
        <a:bodyPr/>
        <a:lstStyle/>
        <a:p>
          <a:r>
            <a:rPr lang="es-CO" sz="1800" b="1" dirty="0">
              <a:solidFill>
                <a:srgbClr val="FFFFFF"/>
              </a:solidFill>
            </a:rPr>
            <a:t>Póliza Seguro</a:t>
          </a:r>
        </a:p>
      </dgm:t>
    </dgm:pt>
    <dgm:pt modelId="{2137F493-2B38-4F01-9FEC-32D35012C6E3}" type="parTrans" cxnId="{5B78E7F5-819F-470B-97F8-99D188BC185A}">
      <dgm:prSet/>
      <dgm:spPr/>
      <dgm:t>
        <a:bodyPr/>
        <a:lstStyle/>
        <a:p>
          <a:endParaRPr lang="es-CO" sz="2400" b="1">
            <a:solidFill>
              <a:schemeClr val="bg1"/>
            </a:solidFill>
          </a:endParaRPr>
        </a:p>
      </dgm:t>
    </dgm:pt>
    <dgm:pt modelId="{A0C0A588-A86B-43C5-B0C8-F51B62DA8FAF}" type="sibTrans" cxnId="{5B78E7F5-819F-470B-97F8-99D188BC185A}">
      <dgm:prSet/>
      <dgm:spPr/>
      <dgm:t>
        <a:bodyPr/>
        <a:lstStyle/>
        <a:p>
          <a:endParaRPr lang="es-CO" sz="2400" b="1">
            <a:solidFill>
              <a:schemeClr val="bg1"/>
            </a:solidFill>
          </a:endParaRPr>
        </a:p>
      </dgm:t>
    </dgm:pt>
    <dgm:pt modelId="{99BE45A9-3CE1-4B82-A2DF-9B5DCB30029C}">
      <dgm:prSet phldrT="[Texto]" custT="1"/>
      <dgm:spPr>
        <a:scene3d>
          <a:camera prst="orthographicFront"/>
          <a:lightRig rig="threePt" dir="t"/>
        </a:scene3d>
        <a:sp3d>
          <a:bevelT/>
        </a:sp3d>
      </dgm:spPr>
      <dgm:t>
        <a:bodyPr/>
        <a:lstStyle/>
        <a:p>
          <a:r>
            <a:rPr lang="es-CO" sz="1600" b="1" dirty="0">
              <a:solidFill>
                <a:srgbClr val="FFFFFF"/>
              </a:solidFill>
            </a:rPr>
            <a:t>Servicios Profesionales</a:t>
          </a:r>
        </a:p>
      </dgm:t>
    </dgm:pt>
    <dgm:pt modelId="{07ACFCA6-D1C3-41A3-8E18-FDF9C0E52C55}" type="parTrans" cxnId="{8C9E96FD-FA9F-4A4A-B172-4FFE8139F26F}">
      <dgm:prSet/>
      <dgm:spPr/>
      <dgm:t>
        <a:bodyPr/>
        <a:lstStyle/>
        <a:p>
          <a:endParaRPr lang="es-CO" sz="2400" b="1">
            <a:solidFill>
              <a:schemeClr val="bg1"/>
            </a:solidFill>
          </a:endParaRPr>
        </a:p>
      </dgm:t>
    </dgm:pt>
    <dgm:pt modelId="{AEC64C30-9ED7-4BD8-BF88-620495DAA809}" type="sibTrans" cxnId="{8C9E96FD-FA9F-4A4A-B172-4FFE8139F26F}">
      <dgm:prSet/>
      <dgm:spPr/>
      <dgm:t>
        <a:bodyPr/>
        <a:lstStyle/>
        <a:p>
          <a:endParaRPr lang="es-CO" sz="2400" b="1">
            <a:solidFill>
              <a:schemeClr val="bg1"/>
            </a:solidFill>
          </a:endParaRPr>
        </a:p>
      </dgm:t>
    </dgm:pt>
    <dgm:pt modelId="{0B52CAFB-B89E-4C2D-A63A-5ADD1A87B275}">
      <dgm:prSet phldrT="[Texto]" custT="1"/>
      <dgm:spPr>
        <a:scene3d>
          <a:camera prst="orthographicFront"/>
          <a:lightRig rig="threePt" dir="t"/>
        </a:scene3d>
        <a:sp3d>
          <a:bevelT/>
        </a:sp3d>
      </dgm:spPr>
      <dgm:t>
        <a:bodyPr/>
        <a:lstStyle/>
        <a:p>
          <a:r>
            <a:rPr lang="es-CO" sz="1600" b="1" dirty="0">
              <a:solidFill>
                <a:schemeClr val="bg1"/>
              </a:solidFill>
            </a:rPr>
            <a:t>Computadores</a:t>
          </a:r>
        </a:p>
      </dgm:t>
    </dgm:pt>
    <dgm:pt modelId="{E2DAE828-976D-4888-BD85-4E8C11A1CBB6}" type="parTrans" cxnId="{F968B49C-D27F-4AE2-9F60-91D193B6FC19}">
      <dgm:prSet/>
      <dgm:spPr/>
      <dgm:t>
        <a:bodyPr/>
        <a:lstStyle/>
        <a:p>
          <a:endParaRPr lang="es-CO" sz="2400" b="1">
            <a:solidFill>
              <a:schemeClr val="bg1"/>
            </a:solidFill>
          </a:endParaRPr>
        </a:p>
      </dgm:t>
    </dgm:pt>
    <dgm:pt modelId="{44F30939-5162-49E3-8076-1FBB1FD60194}" type="sibTrans" cxnId="{F968B49C-D27F-4AE2-9F60-91D193B6FC19}">
      <dgm:prSet/>
      <dgm:spPr/>
      <dgm:t>
        <a:bodyPr/>
        <a:lstStyle/>
        <a:p>
          <a:endParaRPr lang="es-CO" sz="2400" b="1">
            <a:solidFill>
              <a:schemeClr val="bg1"/>
            </a:solidFill>
          </a:endParaRPr>
        </a:p>
      </dgm:t>
    </dgm:pt>
    <dgm:pt modelId="{7F9F9B03-27B9-4D31-BBF8-4BC00967E334}">
      <dgm:prSet phldrT="[Texto]" custT="1"/>
      <dgm:spPr>
        <a:scene3d>
          <a:camera prst="orthographicFront"/>
          <a:lightRig rig="threePt" dir="t"/>
        </a:scene3d>
        <a:sp3d>
          <a:bevelT/>
        </a:sp3d>
      </dgm:spPr>
      <dgm:t>
        <a:bodyPr/>
        <a:lstStyle/>
        <a:p>
          <a:r>
            <a:rPr lang="es-CO" sz="1600" b="1" dirty="0">
              <a:solidFill>
                <a:schemeClr val="bg1"/>
              </a:solidFill>
            </a:rPr>
            <a:t>Aires y Ventiladores</a:t>
          </a:r>
        </a:p>
      </dgm:t>
    </dgm:pt>
    <dgm:pt modelId="{BDB9861A-92DF-4F23-AA44-6E58C74ACFB7}" type="parTrans" cxnId="{0B067632-DFFF-4766-A1E9-DCB488BFB6D6}">
      <dgm:prSet/>
      <dgm:spPr/>
      <dgm:t>
        <a:bodyPr/>
        <a:lstStyle/>
        <a:p>
          <a:endParaRPr lang="es-CO" sz="2400" b="1">
            <a:solidFill>
              <a:schemeClr val="bg1"/>
            </a:solidFill>
          </a:endParaRPr>
        </a:p>
      </dgm:t>
    </dgm:pt>
    <dgm:pt modelId="{FE9708A1-BBDC-4BD5-B001-AC4AA7B706F8}" type="sibTrans" cxnId="{0B067632-DFFF-4766-A1E9-DCB488BFB6D6}">
      <dgm:prSet/>
      <dgm:spPr/>
      <dgm:t>
        <a:bodyPr/>
        <a:lstStyle/>
        <a:p>
          <a:endParaRPr lang="es-CO" sz="2400" b="1">
            <a:solidFill>
              <a:schemeClr val="bg1"/>
            </a:solidFill>
          </a:endParaRPr>
        </a:p>
      </dgm:t>
    </dgm:pt>
    <dgm:pt modelId="{C9DB984D-934C-4727-9E27-EC281ECC1F2E}">
      <dgm:prSet phldrT="[Texto]" custT="1"/>
      <dgm:spPr>
        <a:scene3d>
          <a:camera prst="orthographicFront"/>
          <a:lightRig rig="threePt" dir="t"/>
        </a:scene3d>
        <a:sp3d>
          <a:bevelT/>
        </a:sp3d>
      </dgm:spPr>
      <dgm:t>
        <a:bodyPr/>
        <a:lstStyle/>
        <a:p>
          <a:r>
            <a:rPr lang="es-CO" sz="1600" b="1" dirty="0">
              <a:solidFill>
                <a:schemeClr val="bg1"/>
              </a:solidFill>
            </a:rPr>
            <a:t>Extintores </a:t>
          </a:r>
        </a:p>
      </dgm:t>
    </dgm:pt>
    <dgm:pt modelId="{011150D3-D61A-43BE-81FC-3A29E8F22F8C}" type="parTrans" cxnId="{0E507B53-9838-49DE-92DF-16F80D1DDFC2}">
      <dgm:prSet/>
      <dgm:spPr/>
      <dgm:t>
        <a:bodyPr/>
        <a:lstStyle/>
        <a:p>
          <a:endParaRPr lang="es-CO" sz="2400" b="1">
            <a:solidFill>
              <a:schemeClr val="bg1"/>
            </a:solidFill>
          </a:endParaRPr>
        </a:p>
      </dgm:t>
    </dgm:pt>
    <dgm:pt modelId="{97DC3B9B-CCAC-4528-B4F6-4EEBB40A96F8}" type="sibTrans" cxnId="{0E507B53-9838-49DE-92DF-16F80D1DDFC2}">
      <dgm:prSet/>
      <dgm:spPr/>
      <dgm:t>
        <a:bodyPr/>
        <a:lstStyle/>
        <a:p>
          <a:endParaRPr lang="es-CO" sz="2400" b="1">
            <a:solidFill>
              <a:schemeClr val="bg1"/>
            </a:solidFill>
          </a:endParaRPr>
        </a:p>
      </dgm:t>
    </dgm:pt>
    <dgm:pt modelId="{C4754F75-A0FA-4DA0-A3EA-11B5699A60E1}">
      <dgm:prSet custT="1"/>
      <dgm:spPr/>
      <dgm:t>
        <a:bodyPr/>
        <a:lstStyle/>
        <a:p>
          <a:r>
            <a:rPr lang="es-CO" sz="1600" b="1" dirty="0">
              <a:solidFill>
                <a:srgbClr val="FFFFFF"/>
              </a:solidFill>
            </a:rPr>
            <a:t>Abogada</a:t>
          </a:r>
        </a:p>
      </dgm:t>
    </dgm:pt>
    <dgm:pt modelId="{F46EE417-00CE-419D-A4CD-9DCE0EABB17B}" type="parTrans" cxnId="{95F87937-7D93-4BDE-9F25-C311E164D256}">
      <dgm:prSet/>
      <dgm:spPr/>
      <dgm:t>
        <a:bodyPr/>
        <a:lstStyle/>
        <a:p>
          <a:endParaRPr lang="es-CO" sz="2400" b="1">
            <a:solidFill>
              <a:schemeClr val="bg1"/>
            </a:solidFill>
          </a:endParaRPr>
        </a:p>
      </dgm:t>
    </dgm:pt>
    <dgm:pt modelId="{D6875A97-829E-4BFB-A5BC-CE0F82C58810}" type="sibTrans" cxnId="{95F87937-7D93-4BDE-9F25-C311E164D256}">
      <dgm:prSet/>
      <dgm:spPr/>
      <dgm:t>
        <a:bodyPr/>
        <a:lstStyle/>
        <a:p>
          <a:endParaRPr lang="es-CO" sz="2400" b="1">
            <a:solidFill>
              <a:schemeClr val="bg1"/>
            </a:solidFill>
          </a:endParaRPr>
        </a:p>
      </dgm:t>
    </dgm:pt>
    <dgm:pt modelId="{5B608548-617F-415B-B7B1-6A3B493F379F}">
      <dgm:prSet custT="1"/>
      <dgm:spPr/>
      <dgm:t>
        <a:bodyPr/>
        <a:lstStyle/>
        <a:p>
          <a:r>
            <a:rPr lang="es-CO" sz="1600" b="1" dirty="0">
              <a:solidFill>
                <a:srgbClr val="FFFFFF"/>
              </a:solidFill>
            </a:rPr>
            <a:t>Contadora</a:t>
          </a:r>
        </a:p>
      </dgm:t>
    </dgm:pt>
    <dgm:pt modelId="{749610DE-B548-4B2F-AB2F-D3670FD472C5}" type="parTrans" cxnId="{FFB02004-3B27-42F8-9B24-5E4AB2998DED}">
      <dgm:prSet/>
      <dgm:spPr/>
      <dgm:t>
        <a:bodyPr/>
        <a:lstStyle/>
        <a:p>
          <a:endParaRPr lang="es-CO" sz="2400" b="1">
            <a:solidFill>
              <a:schemeClr val="bg1"/>
            </a:solidFill>
          </a:endParaRPr>
        </a:p>
      </dgm:t>
    </dgm:pt>
    <dgm:pt modelId="{237FEB23-F7E1-4271-861C-77352417929C}" type="sibTrans" cxnId="{FFB02004-3B27-42F8-9B24-5E4AB2998DED}">
      <dgm:prSet/>
      <dgm:spPr/>
      <dgm:t>
        <a:bodyPr/>
        <a:lstStyle/>
        <a:p>
          <a:endParaRPr lang="es-CO" sz="2400" b="1">
            <a:solidFill>
              <a:schemeClr val="bg1"/>
            </a:solidFill>
          </a:endParaRPr>
        </a:p>
      </dgm:t>
    </dgm:pt>
    <dgm:pt modelId="{2BBFAF9A-DB16-4C71-A555-A0F2041AD7EE}">
      <dgm:prSet phldrT="[Texto]" custT="1"/>
      <dgm:spPr>
        <a:scene3d>
          <a:camera prst="orthographicFront"/>
          <a:lightRig rig="threePt" dir="t"/>
        </a:scene3d>
        <a:sp3d>
          <a:bevelT/>
        </a:sp3d>
      </dgm:spPr>
      <dgm:t>
        <a:bodyPr/>
        <a:lstStyle/>
        <a:p>
          <a:r>
            <a:rPr lang="es-CO" sz="1600" b="1" dirty="0" err="1">
              <a:solidFill>
                <a:schemeClr val="bg1"/>
              </a:solidFill>
            </a:rPr>
            <a:t>Wi</a:t>
          </a:r>
          <a:r>
            <a:rPr lang="es-CO" sz="1600" b="1" dirty="0">
              <a:solidFill>
                <a:schemeClr val="bg1"/>
              </a:solidFill>
            </a:rPr>
            <a:t> Fi</a:t>
          </a:r>
        </a:p>
      </dgm:t>
    </dgm:pt>
    <dgm:pt modelId="{220AC06D-93FA-4C03-B6A1-71D9368C7FC5}" type="parTrans" cxnId="{75918AAC-EA3E-4E06-88A3-63560BA14E8C}">
      <dgm:prSet/>
      <dgm:spPr/>
      <dgm:t>
        <a:bodyPr/>
        <a:lstStyle/>
        <a:p>
          <a:endParaRPr lang="es-CO" sz="2400" b="1">
            <a:solidFill>
              <a:schemeClr val="bg1"/>
            </a:solidFill>
          </a:endParaRPr>
        </a:p>
      </dgm:t>
    </dgm:pt>
    <dgm:pt modelId="{73629661-1149-4FA1-A178-1F91DD872308}" type="sibTrans" cxnId="{75918AAC-EA3E-4E06-88A3-63560BA14E8C}">
      <dgm:prSet/>
      <dgm:spPr/>
      <dgm:t>
        <a:bodyPr/>
        <a:lstStyle/>
        <a:p>
          <a:endParaRPr lang="es-CO" sz="2400" b="1">
            <a:solidFill>
              <a:schemeClr val="bg1"/>
            </a:solidFill>
          </a:endParaRPr>
        </a:p>
      </dgm:t>
    </dgm:pt>
    <dgm:pt modelId="{413FA339-160D-416A-88F7-0BC14450A74E}">
      <dgm:prSet phldrT="[Texto]" custT="1"/>
      <dgm:spPr>
        <a:scene3d>
          <a:camera prst="orthographicFront"/>
          <a:lightRig rig="threePt" dir="t"/>
        </a:scene3d>
        <a:sp3d>
          <a:bevelT/>
        </a:sp3d>
      </dgm:spPr>
      <dgm:t>
        <a:bodyPr/>
        <a:lstStyle/>
        <a:p>
          <a:r>
            <a:rPr lang="es-CO" sz="1800" b="1" dirty="0">
              <a:solidFill>
                <a:srgbClr val="FFFFFF"/>
              </a:solidFill>
            </a:rPr>
            <a:t>Impresos y Publicaciones</a:t>
          </a:r>
        </a:p>
      </dgm:t>
    </dgm:pt>
    <dgm:pt modelId="{169894EF-E531-491D-9CDE-558B28B31E76}" type="sibTrans" cxnId="{4FD34150-C96A-48A9-AE29-01F70F5F5881}">
      <dgm:prSet/>
      <dgm:spPr/>
      <dgm:t>
        <a:bodyPr/>
        <a:lstStyle/>
        <a:p>
          <a:endParaRPr lang="es-CO" sz="2400" b="1">
            <a:solidFill>
              <a:schemeClr val="bg1"/>
            </a:solidFill>
          </a:endParaRPr>
        </a:p>
      </dgm:t>
    </dgm:pt>
    <dgm:pt modelId="{2AA28AD5-5064-43F5-B211-967ED2E91AF1}" type="parTrans" cxnId="{4FD34150-C96A-48A9-AE29-01F70F5F5881}">
      <dgm:prSet/>
      <dgm:spPr/>
      <dgm:t>
        <a:bodyPr/>
        <a:lstStyle/>
        <a:p>
          <a:endParaRPr lang="es-CO" sz="2400" b="1">
            <a:solidFill>
              <a:schemeClr val="bg1"/>
            </a:solidFill>
          </a:endParaRPr>
        </a:p>
      </dgm:t>
    </dgm:pt>
    <dgm:pt modelId="{D3C3135E-91A5-4216-8FA4-7327670235BC}">
      <dgm:prSet phldrT="[Texto]" custT="1"/>
      <dgm:spPr>
        <a:scene3d>
          <a:camera prst="orthographicFront"/>
          <a:lightRig rig="threePt" dir="t"/>
        </a:scene3d>
        <a:sp3d>
          <a:bevelT/>
        </a:sp3d>
      </dgm:spPr>
      <dgm:t>
        <a:bodyPr/>
        <a:lstStyle/>
        <a:p>
          <a:r>
            <a:rPr lang="es-CO" sz="1400" b="1" dirty="0">
              <a:solidFill>
                <a:srgbClr val="FFFFFF"/>
              </a:solidFill>
            </a:rPr>
            <a:t>Formatos</a:t>
          </a:r>
        </a:p>
      </dgm:t>
    </dgm:pt>
    <dgm:pt modelId="{2EF2F06F-FC23-4CC5-83C1-AC0D1FEB7429}" type="sibTrans" cxnId="{BABAC69E-AE50-47D2-B46F-C964FD78B63E}">
      <dgm:prSet/>
      <dgm:spPr/>
      <dgm:t>
        <a:bodyPr/>
        <a:lstStyle/>
        <a:p>
          <a:endParaRPr lang="es-CO" sz="2400" b="1">
            <a:solidFill>
              <a:schemeClr val="bg1"/>
            </a:solidFill>
          </a:endParaRPr>
        </a:p>
      </dgm:t>
    </dgm:pt>
    <dgm:pt modelId="{570BF7FA-B069-4042-B040-6C522727E7E2}" type="parTrans" cxnId="{BABAC69E-AE50-47D2-B46F-C964FD78B63E}">
      <dgm:prSet/>
      <dgm:spPr/>
      <dgm:t>
        <a:bodyPr/>
        <a:lstStyle/>
        <a:p>
          <a:endParaRPr lang="es-CO" sz="2400" b="1">
            <a:solidFill>
              <a:schemeClr val="bg1"/>
            </a:solidFill>
          </a:endParaRPr>
        </a:p>
      </dgm:t>
    </dgm:pt>
    <dgm:pt modelId="{9A8879C6-C1D6-4094-AFB9-AFED9EE0F63C}">
      <dgm:prSet phldrT="[Texto]" custT="1"/>
      <dgm:spPr>
        <a:scene3d>
          <a:camera prst="orthographicFront"/>
          <a:lightRig rig="threePt" dir="t"/>
        </a:scene3d>
        <a:sp3d>
          <a:bevelT/>
        </a:sp3d>
      </dgm:spPr>
      <dgm:t>
        <a:bodyPr/>
        <a:lstStyle/>
        <a:p>
          <a:r>
            <a:rPr lang="es-CO" sz="1400" b="1" dirty="0">
              <a:solidFill>
                <a:srgbClr val="FFFFFF"/>
              </a:solidFill>
            </a:rPr>
            <a:t>Papelería pre impresa</a:t>
          </a:r>
        </a:p>
      </dgm:t>
    </dgm:pt>
    <dgm:pt modelId="{81371E10-4E36-45C0-B4A4-3DF0E2EFB520}" type="sibTrans" cxnId="{A647EF29-B100-4ED5-A3E2-442CF371ADB4}">
      <dgm:prSet/>
      <dgm:spPr/>
      <dgm:t>
        <a:bodyPr/>
        <a:lstStyle/>
        <a:p>
          <a:endParaRPr lang="es-CO" sz="2400" b="1">
            <a:solidFill>
              <a:schemeClr val="bg1"/>
            </a:solidFill>
          </a:endParaRPr>
        </a:p>
      </dgm:t>
    </dgm:pt>
    <dgm:pt modelId="{6648E41F-1DD3-4A1A-9262-C0CC606A5D32}" type="parTrans" cxnId="{A647EF29-B100-4ED5-A3E2-442CF371ADB4}">
      <dgm:prSet/>
      <dgm:spPr/>
      <dgm:t>
        <a:bodyPr/>
        <a:lstStyle/>
        <a:p>
          <a:endParaRPr lang="es-CO" sz="2400" b="1">
            <a:solidFill>
              <a:schemeClr val="bg1"/>
            </a:solidFill>
          </a:endParaRPr>
        </a:p>
      </dgm:t>
    </dgm:pt>
    <dgm:pt modelId="{BB9FFCB6-9C9B-4B70-95B3-D51B1053D735}">
      <dgm:prSet phldrT="[Texto]" custT="1"/>
      <dgm:spPr>
        <a:scene3d>
          <a:camera prst="orthographicFront"/>
          <a:lightRig rig="threePt" dir="t"/>
        </a:scene3d>
        <a:sp3d>
          <a:bevelT/>
        </a:sp3d>
      </dgm:spPr>
      <dgm:t>
        <a:bodyPr/>
        <a:lstStyle/>
        <a:p>
          <a:r>
            <a:rPr lang="es-CO" sz="1400" b="1" dirty="0">
              <a:solidFill>
                <a:srgbClr val="FFFFFF"/>
              </a:solidFill>
            </a:rPr>
            <a:t>Diplomas – Menciones</a:t>
          </a:r>
        </a:p>
      </dgm:t>
    </dgm:pt>
    <dgm:pt modelId="{F30BEC17-A9CC-4C4E-9518-4F95CF9240A5}" type="sibTrans" cxnId="{AFBB08D4-C16C-4DD5-A6A6-F4425F430DE3}">
      <dgm:prSet/>
      <dgm:spPr/>
      <dgm:t>
        <a:bodyPr/>
        <a:lstStyle/>
        <a:p>
          <a:endParaRPr lang="es-CO" sz="2400" b="1">
            <a:solidFill>
              <a:schemeClr val="bg1"/>
            </a:solidFill>
          </a:endParaRPr>
        </a:p>
      </dgm:t>
    </dgm:pt>
    <dgm:pt modelId="{42150D61-A2B4-414F-A52E-EEF6E7206BD8}" type="parTrans" cxnId="{AFBB08D4-C16C-4DD5-A6A6-F4425F430DE3}">
      <dgm:prSet/>
      <dgm:spPr/>
      <dgm:t>
        <a:bodyPr/>
        <a:lstStyle/>
        <a:p>
          <a:endParaRPr lang="es-CO" sz="2400" b="1">
            <a:solidFill>
              <a:schemeClr val="bg1"/>
            </a:solidFill>
          </a:endParaRPr>
        </a:p>
      </dgm:t>
    </dgm:pt>
    <dgm:pt modelId="{100FED62-E658-45BA-9E4E-4E30C80529B5}">
      <dgm:prSet phldrT="[Texto]" custT="1"/>
      <dgm:spPr>
        <a:scene3d>
          <a:camera prst="orthographicFront"/>
          <a:lightRig rig="threePt" dir="t"/>
        </a:scene3d>
        <a:sp3d>
          <a:bevelT/>
        </a:sp3d>
      </dgm:spPr>
      <dgm:t>
        <a:bodyPr/>
        <a:lstStyle/>
        <a:p>
          <a:r>
            <a:rPr lang="es-CO" sz="1400" b="1" dirty="0">
              <a:solidFill>
                <a:srgbClr val="FFFFFF"/>
              </a:solidFill>
            </a:rPr>
            <a:t> Guías y talleres para estudiantes</a:t>
          </a:r>
        </a:p>
      </dgm:t>
    </dgm:pt>
    <dgm:pt modelId="{79454F7E-50FB-4FF2-B9C2-0A6E3C53D3E0}" type="sibTrans" cxnId="{C6518CA7-AE9C-4EF7-AE1E-473D9DFB47AE}">
      <dgm:prSet/>
      <dgm:spPr/>
      <dgm:t>
        <a:bodyPr/>
        <a:lstStyle/>
        <a:p>
          <a:endParaRPr lang="es-ES"/>
        </a:p>
      </dgm:t>
    </dgm:pt>
    <dgm:pt modelId="{93D92757-27B5-4AE4-B8CD-DBC0FD57CAF4}" type="parTrans" cxnId="{C6518CA7-AE9C-4EF7-AE1E-473D9DFB47AE}">
      <dgm:prSet/>
      <dgm:spPr/>
      <dgm:t>
        <a:bodyPr/>
        <a:lstStyle/>
        <a:p>
          <a:endParaRPr lang="es-ES"/>
        </a:p>
      </dgm:t>
    </dgm:pt>
    <dgm:pt modelId="{90D5E6BB-6C54-48E2-B801-DADDDC40344C}">
      <dgm:prSet phldrT="[Texto]" custT="1"/>
      <dgm:spPr>
        <a:scene3d>
          <a:camera prst="orthographicFront"/>
          <a:lightRig rig="threePt" dir="t"/>
        </a:scene3d>
        <a:sp3d>
          <a:bevelT/>
        </a:sp3d>
      </dgm:spPr>
      <dgm:t>
        <a:bodyPr/>
        <a:lstStyle/>
        <a:p>
          <a:r>
            <a:rPr lang="es-CO" sz="1600" b="1" dirty="0">
              <a:solidFill>
                <a:schemeClr val="bg1"/>
              </a:solidFill>
            </a:rPr>
            <a:t>Materiales y Suministros</a:t>
          </a:r>
        </a:p>
      </dgm:t>
    </dgm:pt>
    <dgm:pt modelId="{C07AFA95-2987-4DD1-A033-9E1EAC140CF0}" type="sibTrans" cxnId="{6E8F4F16-B622-4742-AD52-7603983A97CA}">
      <dgm:prSet/>
      <dgm:spPr/>
      <dgm:t>
        <a:bodyPr/>
        <a:lstStyle/>
        <a:p>
          <a:endParaRPr lang="es-CO" sz="2400" b="1">
            <a:solidFill>
              <a:schemeClr val="bg1"/>
            </a:solidFill>
          </a:endParaRPr>
        </a:p>
      </dgm:t>
    </dgm:pt>
    <dgm:pt modelId="{01288EC3-9D88-45A8-8198-3F51E65FE0B3}" type="parTrans" cxnId="{6E8F4F16-B622-4742-AD52-7603983A97CA}">
      <dgm:prSet/>
      <dgm:spPr/>
      <dgm:t>
        <a:bodyPr/>
        <a:lstStyle/>
        <a:p>
          <a:endParaRPr lang="es-CO" sz="2400" b="1">
            <a:solidFill>
              <a:schemeClr val="bg1"/>
            </a:solidFill>
          </a:endParaRPr>
        </a:p>
      </dgm:t>
    </dgm:pt>
    <dgm:pt modelId="{1000E320-6DBE-43A4-8DCA-447EFD977458}">
      <dgm:prSet phldrT="[Texto]" custT="1"/>
      <dgm:spPr>
        <a:scene3d>
          <a:camera prst="orthographicFront"/>
          <a:lightRig rig="threePt" dir="t"/>
        </a:scene3d>
        <a:sp3d>
          <a:bevelT/>
        </a:sp3d>
      </dgm:spPr>
      <dgm:t>
        <a:bodyPr/>
        <a:lstStyle/>
        <a:p>
          <a:r>
            <a:rPr lang="es-CO" sz="1600" b="1" dirty="0">
              <a:solidFill>
                <a:schemeClr val="bg1"/>
              </a:solidFill>
            </a:rPr>
            <a:t>Elementos de Papelería</a:t>
          </a:r>
        </a:p>
      </dgm:t>
    </dgm:pt>
    <dgm:pt modelId="{E9FCF507-BAC3-4202-A9B2-6ED8E99D8EC5}" type="sibTrans" cxnId="{192CA4E4-2D90-40C3-B8ED-2438C74FD4ED}">
      <dgm:prSet/>
      <dgm:spPr/>
      <dgm:t>
        <a:bodyPr/>
        <a:lstStyle/>
        <a:p>
          <a:endParaRPr lang="es-CO" sz="2400" b="1">
            <a:solidFill>
              <a:schemeClr val="bg1"/>
            </a:solidFill>
          </a:endParaRPr>
        </a:p>
      </dgm:t>
    </dgm:pt>
    <dgm:pt modelId="{325F5F8A-54A0-4141-8EEA-8A2EB3A43E02}" type="parTrans" cxnId="{192CA4E4-2D90-40C3-B8ED-2438C74FD4ED}">
      <dgm:prSet/>
      <dgm:spPr/>
      <dgm:t>
        <a:bodyPr/>
        <a:lstStyle/>
        <a:p>
          <a:endParaRPr lang="es-CO" sz="2400" b="1">
            <a:solidFill>
              <a:schemeClr val="bg1"/>
            </a:solidFill>
          </a:endParaRPr>
        </a:p>
      </dgm:t>
    </dgm:pt>
    <dgm:pt modelId="{0F341736-81BB-46EB-ADD5-A030B8C035D2}">
      <dgm:prSet phldrT="[Texto]" custT="1"/>
      <dgm:spPr>
        <a:scene3d>
          <a:camera prst="orthographicFront"/>
          <a:lightRig rig="threePt" dir="t"/>
        </a:scene3d>
        <a:sp3d>
          <a:bevelT/>
        </a:sp3d>
      </dgm:spPr>
      <dgm:t>
        <a:bodyPr/>
        <a:lstStyle/>
        <a:p>
          <a:r>
            <a:rPr lang="es-CO" sz="1600" b="1" dirty="0">
              <a:solidFill>
                <a:schemeClr val="bg1"/>
              </a:solidFill>
            </a:rPr>
            <a:t>Elementos de Aseo</a:t>
          </a:r>
        </a:p>
      </dgm:t>
    </dgm:pt>
    <dgm:pt modelId="{E5BB2380-973A-4E03-BDE7-D602F92D6551}" type="sibTrans" cxnId="{3D3AB795-1E2A-467F-B7A0-B8FE805C5510}">
      <dgm:prSet/>
      <dgm:spPr/>
      <dgm:t>
        <a:bodyPr/>
        <a:lstStyle/>
        <a:p>
          <a:endParaRPr lang="es-CO" sz="2400" b="1">
            <a:solidFill>
              <a:schemeClr val="bg1"/>
            </a:solidFill>
          </a:endParaRPr>
        </a:p>
      </dgm:t>
    </dgm:pt>
    <dgm:pt modelId="{A20D2209-165A-41D5-BB22-517FB0614690}" type="parTrans" cxnId="{3D3AB795-1E2A-467F-B7A0-B8FE805C5510}">
      <dgm:prSet/>
      <dgm:spPr/>
      <dgm:t>
        <a:bodyPr/>
        <a:lstStyle/>
        <a:p>
          <a:endParaRPr lang="es-CO" sz="2400" b="1">
            <a:solidFill>
              <a:schemeClr val="bg1"/>
            </a:solidFill>
          </a:endParaRPr>
        </a:p>
      </dgm:t>
    </dgm:pt>
    <dgm:pt modelId="{E3730A3F-5198-47D4-9CDD-FB2556567DD0}">
      <dgm:prSet phldrT="[Texto]" custT="1"/>
      <dgm:spPr>
        <a:scene3d>
          <a:camera prst="orthographicFront"/>
          <a:lightRig rig="threePt" dir="t"/>
        </a:scene3d>
        <a:sp3d>
          <a:bevelT/>
        </a:sp3d>
      </dgm:spPr>
      <dgm:t>
        <a:bodyPr/>
        <a:lstStyle/>
        <a:p>
          <a:r>
            <a:rPr lang="es-CO" sz="1600" b="1" dirty="0">
              <a:solidFill>
                <a:schemeClr val="bg1"/>
              </a:solidFill>
            </a:rPr>
            <a:t>Insumos de Bioseguridad</a:t>
          </a:r>
        </a:p>
      </dgm:t>
    </dgm:pt>
    <dgm:pt modelId="{1A5F3304-3B5B-43B6-B37F-95C37BE8FCE0}" type="sibTrans" cxnId="{AABA7003-0BAD-4BD5-A203-1AF0B58DC2F8}">
      <dgm:prSet/>
      <dgm:spPr/>
      <dgm:t>
        <a:bodyPr/>
        <a:lstStyle/>
        <a:p>
          <a:endParaRPr lang="es-CO" sz="2400" b="1">
            <a:solidFill>
              <a:schemeClr val="bg1"/>
            </a:solidFill>
          </a:endParaRPr>
        </a:p>
      </dgm:t>
    </dgm:pt>
    <dgm:pt modelId="{18A27054-6575-4ED2-8419-71E967606222}" type="parTrans" cxnId="{AABA7003-0BAD-4BD5-A203-1AF0B58DC2F8}">
      <dgm:prSet/>
      <dgm:spPr/>
      <dgm:t>
        <a:bodyPr/>
        <a:lstStyle/>
        <a:p>
          <a:endParaRPr lang="es-CO" sz="2400" b="1">
            <a:solidFill>
              <a:schemeClr val="bg1"/>
            </a:solidFill>
          </a:endParaRPr>
        </a:p>
      </dgm:t>
    </dgm:pt>
    <dgm:pt modelId="{D7E965C0-3D6A-4BE1-AC5C-0E0F434CA72D}">
      <dgm:prSet phldrT="[Texto]" custT="1"/>
      <dgm:spPr>
        <a:scene3d>
          <a:camera prst="orthographicFront"/>
          <a:lightRig rig="threePt" dir="t"/>
        </a:scene3d>
        <a:sp3d>
          <a:bevelT/>
        </a:sp3d>
      </dgm:spPr>
      <dgm:t>
        <a:bodyPr/>
        <a:lstStyle/>
        <a:p>
          <a:r>
            <a:rPr lang="es-CO" sz="1600" b="1" dirty="0">
              <a:solidFill>
                <a:schemeClr val="bg1"/>
              </a:solidFill>
            </a:rPr>
            <a:t>Kits escolares para todos los estudiantes</a:t>
          </a:r>
        </a:p>
      </dgm:t>
    </dgm:pt>
    <dgm:pt modelId="{BBD8D8A7-2B1F-41A9-9E76-EBD4C810C5F5}" type="sibTrans" cxnId="{6F00051D-F72A-4298-AAF6-5A910F20FD3B}">
      <dgm:prSet/>
      <dgm:spPr/>
      <dgm:t>
        <a:bodyPr/>
        <a:lstStyle/>
        <a:p>
          <a:endParaRPr lang="es-ES"/>
        </a:p>
      </dgm:t>
    </dgm:pt>
    <dgm:pt modelId="{B64933E9-F6BB-4848-A52C-E56BC5537CAD}" type="parTrans" cxnId="{6F00051D-F72A-4298-AAF6-5A910F20FD3B}">
      <dgm:prSet/>
      <dgm:spPr/>
      <dgm:t>
        <a:bodyPr/>
        <a:lstStyle/>
        <a:p>
          <a:endParaRPr lang="es-ES"/>
        </a:p>
      </dgm:t>
    </dgm:pt>
    <dgm:pt modelId="{21AC8458-BB7F-413F-97B9-3E9CAE34C02E}">
      <dgm:prSet phldrT="[Texto]" custT="1"/>
      <dgm:spPr>
        <a:scene3d>
          <a:camera prst="orthographicFront"/>
          <a:lightRig rig="threePt" dir="t"/>
        </a:scene3d>
        <a:sp3d>
          <a:bevelT/>
        </a:sp3d>
      </dgm:spPr>
      <dgm:t>
        <a:bodyPr/>
        <a:lstStyle/>
        <a:p>
          <a:r>
            <a:rPr lang="es-CO" sz="1600" b="1" dirty="0">
              <a:solidFill>
                <a:srgbClr val="FFFFFF"/>
              </a:solidFill>
            </a:rPr>
            <a:t>Compra de Equipos</a:t>
          </a:r>
        </a:p>
        <a:p>
          <a:r>
            <a:rPr lang="es-CO" sz="1600" b="1" dirty="0">
              <a:solidFill>
                <a:srgbClr val="FFFFFF"/>
              </a:solidFill>
            </a:rPr>
            <a:t>2  Fotocopiadoras</a:t>
          </a:r>
        </a:p>
        <a:p>
          <a:r>
            <a:rPr lang="es-CO" sz="1600" b="1" dirty="0">
              <a:solidFill>
                <a:srgbClr val="FFFFFF"/>
              </a:solidFill>
            </a:rPr>
            <a:t>4 Pc para secretaria</a:t>
          </a:r>
        </a:p>
        <a:p>
          <a:r>
            <a:rPr lang="es-CO" sz="1600" b="1" dirty="0">
              <a:solidFill>
                <a:srgbClr val="FFFFFF"/>
              </a:solidFill>
            </a:rPr>
            <a:t>2 </a:t>
          </a:r>
          <a:r>
            <a:rPr lang="es-CO" sz="1600" b="1" dirty="0" err="1">
              <a:solidFill>
                <a:srgbClr val="FFFFFF"/>
              </a:solidFill>
            </a:rPr>
            <a:t>Portatiles</a:t>
          </a:r>
          <a:endParaRPr lang="es-CO" sz="1600" b="1" dirty="0">
            <a:solidFill>
              <a:srgbClr val="FFFFFF"/>
            </a:solidFill>
          </a:endParaRPr>
        </a:p>
        <a:p>
          <a:endParaRPr lang="es-CO" sz="1600" b="1" dirty="0">
            <a:solidFill>
              <a:srgbClr val="FFFFFF"/>
            </a:solidFill>
          </a:endParaRPr>
        </a:p>
      </dgm:t>
    </dgm:pt>
    <dgm:pt modelId="{49F027BC-97C8-4B74-81EE-6FD2DBBF1F8B}" type="parTrans" cxnId="{5EA5DC9B-5EFC-4CAB-812C-3B24C5124CEB}">
      <dgm:prSet/>
      <dgm:spPr/>
      <dgm:t>
        <a:bodyPr/>
        <a:lstStyle/>
        <a:p>
          <a:endParaRPr lang="es-ES"/>
        </a:p>
      </dgm:t>
    </dgm:pt>
    <dgm:pt modelId="{E4B717D2-090B-476A-AC0F-3FD67502E741}" type="sibTrans" cxnId="{5EA5DC9B-5EFC-4CAB-812C-3B24C5124CEB}">
      <dgm:prSet/>
      <dgm:spPr/>
      <dgm:t>
        <a:bodyPr/>
        <a:lstStyle/>
        <a:p>
          <a:endParaRPr lang="es-ES"/>
        </a:p>
      </dgm:t>
    </dgm:pt>
    <dgm:pt modelId="{D0189FDB-5D3A-4812-9062-CFB9981C3055}" type="pres">
      <dgm:prSet presAssocID="{0FD2B02A-43AA-4634-97BE-4F2A7D6BC8B6}" presName="diagram" presStyleCnt="0">
        <dgm:presLayoutVars>
          <dgm:dir/>
          <dgm:resizeHandles val="exact"/>
        </dgm:presLayoutVars>
      </dgm:prSet>
      <dgm:spPr/>
      <dgm:t>
        <a:bodyPr/>
        <a:lstStyle/>
        <a:p>
          <a:endParaRPr lang="es-ES"/>
        </a:p>
      </dgm:t>
    </dgm:pt>
    <dgm:pt modelId="{A94D24E2-F540-476E-9B71-2F31A373B24F}" type="pres">
      <dgm:prSet presAssocID="{32A9A8E0-BBCB-4C54-BBF2-4B64D4E71F90}" presName="node" presStyleLbl="node1" presStyleIdx="0" presStyleCnt="7" custScaleX="60801" custScaleY="87495" custLinFactNeighborX="-34883" custLinFactNeighborY="-9309">
        <dgm:presLayoutVars>
          <dgm:bulletEnabled val="1"/>
        </dgm:presLayoutVars>
      </dgm:prSet>
      <dgm:spPr/>
      <dgm:t>
        <a:bodyPr/>
        <a:lstStyle/>
        <a:p>
          <a:endParaRPr lang="es-ES"/>
        </a:p>
      </dgm:t>
    </dgm:pt>
    <dgm:pt modelId="{5EFB328D-8423-4F94-90CF-A1A4944DD76D}" type="pres">
      <dgm:prSet presAssocID="{A09E88C3-F7B0-48C9-9522-766D6E598335}" presName="sibTrans" presStyleCnt="0"/>
      <dgm:spPr>
        <a:scene3d>
          <a:camera prst="orthographicFront"/>
          <a:lightRig rig="threePt" dir="t"/>
        </a:scene3d>
        <a:sp3d>
          <a:bevelT/>
        </a:sp3d>
      </dgm:spPr>
    </dgm:pt>
    <dgm:pt modelId="{490A6FDD-7E06-4718-95BA-05F4673AB908}" type="pres">
      <dgm:prSet presAssocID="{681D5182-DE7D-46D5-A335-434B0AD0509E}" presName="node" presStyleLbl="node1" presStyleIdx="1" presStyleCnt="7" custScaleX="59443" custScaleY="69772" custLinFactNeighborX="-12910" custLinFactNeighborY="-12670">
        <dgm:presLayoutVars>
          <dgm:bulletEnabled val="1"/>
        </dgm:presLayoutVars>
      </dgm:prSet>
      <dgm:spPr/>
      <dgm:t>
        <a:bodyPr/>
        <a:lstStyle/>
        <a:p>
          <a:endParaRPr lang="es-ES"/>
        </a:p>
      </dgm:t>
    </dgm:pt>
    <dgm:pt modelId="{FB4B63B9-C81E-4C81-B956-EE448F2E5004}" type="pres">
      <dgm:prSet presAssocID="{BB61238F-E4EA-4D39-B10F-C42E1DEF0493}" presName="sibTrans" presStyleCnt="0"/>
      <dgm:spPr>
        <a:scene3d>
          <a:camera prst="orthographicFront"/>
          <a:lightRig rig="threePt" dir="t"/>
        </a:scene3d>
        <a:sp3d>
          <a:bevelT/>
        </a:sp3d>
      </dgm:spPr>
    </dgm:pt>
    <dgm:pt modelId="{F00F15AE-C054-4134-AD80-2F5FB2A78552}" type="pres">
      <dgm:prSet presAssocID="{9B2C6D94-D9B4-4350-8C96-4F236A223E75}" presName="node" presStyleLbl="node1" presStyleIdx="2" presStyleCnt="7" custScaleX="62967" custScaleY="58231" custLinFactNeighborX="-10803" custLinFactNeighborY="-14525">
        <dgm:presLayoutVars>
          <dgm:bulletEnabled val="1"/>
        </dgm:presLayoutVars>
      </dgm:prSet>
      <dgm:spPr/>
      <dgm:t>
        <a:bodyPr/>
        <a:lstStyle/>
        <a:p>
          <a:endParaRPr lang="es-ES"/>
        </a:p>
      </dgm:t>
    </dgm:pt>
    <dgm:pt modelId="{E1CC56F2-D655-4FED-91E6-7267500B4387}" type="pres">
      <dgm:prSet presAssocID="{A0C0A588-A86B-43C5-B0C8-F51B62DA8FAF}" presName="sibTrans" presStyleCnt="0"/>
      <dgm:spPr>
        <a:scene3d>
          <a:camera prst="orthographicFront"/>
          <a:lightRig rig="threePt" dir="t"/>
        </a:scene3d>
        <a:sp3d>
          <a:bevelT/>
        </a:sp3d>
      </dgm:spPr>
    </dgm:pt>
    <dgm:pt modelId="{1790033C-174F-4483-B212-323D1183C93E}" type="pres">
      <dgm:prSet presAssocID="{99BE45A9-3CE1-4B82-A2DF-9B5DCB30029C}" presName="node" presStyleLbl="node1" presStyleIdx="3" presStyleCnt="7" custScaleX="83978" custScaleY="58026" custLinFactNeighborX="-14707" custLinFactNeighborY="-14627">
        <dgm:presLayoutVars>
          <dgm:bulletEnabled val="1"/>
        </dgm:presLayoutVars>
      </dgm:prSet>
      <dgm:spPr/>
      <dgm:t>
        <a:bodyPr/>
        <a:lstStyle/>
        <a:p>
          <a:endParaRPr lang="es-ES"/>
        </a:p>
      </dgm:t>
    </dgm:pt>
    <dgm:pt modelId="{131A87D6-4F45-4DCF-85FC-14D64931A28B}" type="pres">
      <dgm:prSet presAssocID="{AEC64C30-9ED7-4BD8-BF88-620495DAA809}" presName="sibTrans" presStyleCnt="0"/>
      <dgm:spPr>
        <a:scene3d>
          <a:camera prst="orthographicFront"/>
          <a:lightRig rig="threePt" dir="t"/>
        </a:scene3d>
        <a:sp3d>
          <a:bevelT/>
        </a:sp3d>
      </dgm:spPr>
    </dgm:pt>
    <dgm:pt modelId="{E0AF6C5B-EAB9-4EC4-8551-2E5A7E3D107C}" type="pres">
      <dgm:prSet presAssocID="{413FA339-160D-416A-88F7-0BC14450A74E}" presName="node" presStyleLbl="node1" presStyleIdx="4" presStyleCnt="7" custScaleX="102299" custScaleY="92254" custLinFactNeighborX="4829" custLinFactNeighborY="-8239">
        <dgm:presLayoutVars>
          <dgm:bulletEnabled val="1"/>
        </dgm:presLayoutVars>
      </dgm:prSet>
      <dgm:spPr/>
      <dgm:t>
        <a:bodyPr/>
        <a:lstStyle/>
        <a:p>
          <a:endParaRPr lang="es-ES"/>
        </a:p>
      </dgm:t>
    </dgm:pt>
    <dgm:pt modelId="{809C2D71-EC4F-4C86-91CA-BECC6A8F0E1E}" type="pres">
      <dgm:prSet presAssocID="{169894EF-E531-491D-9CDE-558B28B31E76}" presName="sibTrans" presStyleCnt="0"/>
      <dgm:spPr/>
    </dgm:pt>
    <dgm:pt modelId="{38B473B9-979C-4FFE-9B57-5466E88C2B57}" type="pres">
      <dgm:prSet presAssocID="{90D5E6BB-6C54-48E2-B801-DADDDC40344C}" presName="node" presStyleLbl="node1" presStyleIdx="5" presStyleCnt="7" custScaleX="127668" custScaleY="86338" custLinFactNeighborX="2184" custLinFactNeighborY="-7512">
        <dgm:presLayoutVars>
          <dgm:bulletEnabled val="1"/>
        </dgm:presLayoutVars>
      </dgm:prSet>
      <dgm:spPr/>
      <dgm:t>
        <a:bodyPr/>
        <a:lstStyle/>
        <a:p>
          <a:endParaRPr lang="es-ES"/>
        </a:p>
      </dgm:t>
    </dgm:pt>
    <dgm:pt modelId="{F6ACC7B1-137E-411D-B450-5F74CCC3D632}" type="pres">
      <dgm:prSet presAssocID="{C07AFA95-2987-4DD1-A033-9E1EAC140CF0}" presName="sibTrans" presStyleCnt="0"/>
      <dgm:spPr/>
    </dgm:pt>
    <dgm:pt modelId="{8138085C-8470-4D4B-A9B5-48C2FED87830}" type="pres">
      <dgm:prSet presAssocID="{21AC8458-BB7F-413F-97B9-3E9CAE34C02E}" presName="node" presStyleLbl="node1" presStyleIdx="6" presStyleCnt="7" custScaleX="73605" custScaleY="82244" custLinFactNeighborX="793" custLinFactNeighborY="-11160">
        <dgm:presLayoutVars>
          <dgm:bulletEnabled val="1"/>
        </dgm:presLayoutVars>
      </dgm:prSet>
      <dgm:spPr/>
      <dgm:t>
        <a:bodyPr/>
        <a:lstStyle/>
        <a:p>
          <a:endParaRPr lang="es-ES"/>
        </a:p>
      </dgm:t>
    </dgm:pt>
  </dgm:ptLst>
  <dgm:cxnLst>
    <dgm:cxn modelId="{A647EF29-B100-4ED5-A3E2-442CF371ADB4}" srcId="{413FA339-160D-416A-88F7-0BC14450A74E}" destId="{9A8879C6-C1D6-4094-AFB9-AFED9EE0F63C}" srcOrd="1" destOrd="0" parTransId="{6648E41F-1DD3-4A1A-9262-C0CC606A5D32}" sibTransId="{81371E10-4E36-45C0-B4A4-3DF0E2EFB520}"/>
    <dgm:cxn modelId="{483FA1FE-A351-4214-81CC-690163745EA9}" type="presOf" srcId="{BB9FFCB6-9C9B-4B70-95B3-D51B1053D735}" destId="{E0AF6C5B-EAB9-4EC4-8551-2E5A7E3D107C}" srcOrd="0" destOrd="3" presId="urn:microsoft.com/office/officeart/2005/8/layout/default"/>
    <dgm:cxn modelId="{EFA583E7-8AC2-4933-B597-A901A0DDA67D}" type="presOf" srcId="{100FED62-E658-45BA-9E4E-4E30C80529B5}" destId="{E0AF6C5B-EAB9-4EC4-8551-2E5A7E3D107C}" srcOrd="0" destOrd="4" presId="urn:microsoft.com/office/officeart/2005/8/layout/default"/>
    <dgm:cxn modelId="{06A48186-98A1-4ADB-A005-9CF5894BD437}" srcId="{0FD2B02A-43AA-4634-97BE-4F2A7D6BC8B6}" destId="{32A9A8E0-BBCB-4C54-BBF2-4B64D4E71F90}" srcOrd="0" destOrd="0" parTransId="{E48ED9C7-6D32-4A3A-8E59-315FB56B7E7C}" sibTransId="{A09E88C3-F7B0-48C9-9522-766D6E598335}"/>
    <dgm:cxn modelId="{9F08EA22-8024-462D-8C87-35F8C7189603}" type="presOf" srcId="{E3730A3F-5198-47D4-9CDD-FB2556567DD0}" destId="{38B473B9-979C-4FFE-9B57-5466E88C2B57}" srcOrd="0" destOrd="3" presId="urn:microsoft.com/office/officeart/2005/8/layout/default"/>
    <dgm:cxn modelId="{AFBB08D4-C16C-4DD5-A6A6-F4425F430DE3}" srcId="{413FA339-160D-416A-88F7-0BC14450A74E}" destId="{BB9FFCB6-9C9B-4B70-95B3-D51B1053D735}" srcOrd="2" destOrd="0" parTransId="{42150D61-A2B4-414F-A52E-EEF6E7206BD8}" sibTransId="{F30BEC17-A9CC-4C4E-9518-4F95CF9240A5}"/>
    <dgm:cxn modelId="{3D3AB795-1E2A-467F-B7A0-B8FE805C5510}" srcId="{90D5E6BB-6C54-48E2-B801-DADDDC40344C}" destId="{0F341736-81BB-46EB-ADD5-A030B8C035D2}" srcOrd="1" destOrd="0" parTransId="{A20D2209-165A-41D5-BB22-517FB0614690}" sibTransId="{E5BB2380-973A-4E03-BDE7-D602F92D6551}"/>
    <dgm:cxn modelId="{13FCFE94-03F2-4A4E-A88E-E3FCAC31608D}" type="presOf" srcId="{2BBFAF9A-DB16-4C71-A555-A0F2041AD7EE}" destId="{A94D24E2-F540-476E-9B71-2F31A373B24F}" srcOrd="0" destOrd="4" presId="urn:microsoft.com/office/officeart/2005/8/layout/default"/>
    <dgm:cxn modelId="{5EA5DC9B-5EFC-4CAB-812C-3B24C5124CEB}" srcId="{0FD2B02A-43AA-4634-97BE-4F2A7D6BC8B6}" destId="{21AC8458-BB7F-413F-97B9-3E9CAE34C02E}" srcOrd="6" destOrd="0" parTransId="{49F027BC-97C8-4B74-81EE-6FD2DBBF1F8B}" sibTransId="{E4B717D2-090B-476A-AC0F-3FD67502E741}"/>
    <dgm:cxn modelId="{75918AAC-EA3E-4E06-88A3-63560BA14E8C}" srcId="{32A9A8E0-BBCB-4C54-BBF2-4B64D4E71F90}" destId="{2BBFAF9A-DB16-4C71-A555-A0F2041AD7EE}" srcOrd="3" destOrd="0" parTransId="{220AC06D-93FA-4C03-B6A1-71D9368C7FC5}" sibTransId="{73629661-1149-4FA1-A178-1F91DD872308}"/>
    <dgm:cxn modelId="{00CE0B14-035F-4AB5-A89D-859CB9F8CBD1}" type="presOf" srcId="{9A8879C6-C1D6-4094-AFB9-AFED9EE0F63C}" destId="{E0AF6C5B-EAB9-4EC4-8551-2E5A7E3D107C}" srcOrd="0" destOrd="2" presId="urn:microsoft.com/office/officeart/2005/8/layout/default"/>
    <dgm:cxn modelId="{6E8F4F16-B622-4742-AD52-7603983A97CA}" srcId="{0FD2B02A-43AA-4634-97BE-4F2A7D6BC8B6}" destId="{90D5E6BB-6C54-48E2-B801-DADDDC40344C}" srcOrd="5" destOrd="0" parTransId="{01288EC3-9D88-45A8-8198-3F51E65FE0B3}" sibTransId="{C07AFA95-2987-4DD1-A033-9E1EAC140CF0}"/>
    <dgm:cxn modelId="{365F8B17-260E-49EC-9D4B-FE1A50D2CDCB}" type="presOf" srcId="{0B52CAFB-B89E-4C2D-A63A-5ADD1A87B275}" destId="{A94D24E2-F540-476E-9B71-2F31A373B24F}" srcOrd="0" destOrd="1" presId="urn:microsoft.com/office/officeart/2005/8/layout/default"/>
    <dgm:cxn modelId="{56429065-7432-415B-9372-BD8F5AABF710}" type="presOf" srcId="{D7E965C0-3D6A-4BE1-AC5C-0E0F434CA72D}" destId="{38B473B9-979C-4FFE-9B57-5466E88C2B57}" srcOrd="0" destOrd="4" presId="urn:microsoft.com/office/officeart/2005/8/layout/default"/>
    <dgm:cxn modelId="{F968B49C-D27F-4AE2-9F60-91D193B6FC19}" srcId="{32A9A8E0-BBCB-4C54-BBF2-4B64D4E71F90}" destId="{0B52CAFB-B89E-4C2D-A63A-5ADD1A87B275}" srcOrd="0" destOrd="0" parTransId="{E2DAE828-976D-4888-BD85-4E8C11A1CBB6}" sibTransId="{44F30939-5162-49E3-8076-1FBB1FD60194}"/>
    <dgm:cxn modelId="{030CF1AA-2D0B-4BBC-BFF5-EBD9083A95E6}" type="presOf" srcId="{7F9F9B03-27B9-4D31-BBF8-4BC00967E334}" destId="{A94D24E2-F540-476E-9B71-2F31A373B24F}" srcOrd="0" destOrd="2" presId="urn:microsoft.com/office/officeart/2005/8/layout/default"/>
    <dgm:cxn modelId="{8C9E96FD-FA9F-4A4A-B172-4FFE8139F26F}" srcId="{0FD2B02A-43AA-4634-97BE-4F2A7D6BC8B6}" destId="{99BE45A9-3CE1-4B82-A2DF-9B5DCB30029C}" srcOrd="3" destOrd="0" parTransId="{07ACFCA6-D1C3-41A3-8E18-FDF9C0E52C55}" sibTransId="{AEC64C30-9ED7-4BD8-BF88-620495DAA809}"/>
    <dgm:cxn modelId="{0B067632-DFFF-4766-A1E9-DCB488BFB6D6}" srcId="{32A9A8E0-BBCB-4C54-BBF2-4B64D4E71F90}" destId="{7F9F9B03-27B9-4D31-BBF8-4BC00967E334}" srcOrd="1" destOrd="0" parTransId="{BDB9861A-92DF-4F23-AA44-6E58C74ACFB7}" sibTransId="{FE9708A1-BBDC-4BD5-B001-AC4AA7B706F8}"/>
    <dgm:cxn modelId="{2BD5900F-C901-4BEE-9EB1-4EDC99376363}" type="presOf" srcId="{681D5182-DE7D-46D5-A335-434B0AD0509E}" destId="{490A6FDD-7E06-4718-95BA-05F4673AB908}" srcOrd="0" destOrd="0" presId="urn:microsoft.com/office/officeart/2005/8/layout/default"/>
    <dgm:cxn modelId="{17258266-F9BA-4A19-85B6-E2D691740AD5}" type="presOf" srcId="{413FA339-160D-416A-88F7-0BC14450A74E}" destId="{E0AF6C5B-EAB9-4EC4-8551-2E5A7E3D107C}" srcOrd="0" destOrd="0" presId="urn:microsoft.com/office/officeart/2005/8/layout/default"/>
    <dgm:cxn modelId="{FEE56369-C47F-4799-A6AC-D5F861973966}" type="presOf" srcId="{0F341736-81BB-46EB-ADD5-A030B8C035D2}" destId="{38B473B9-979C-4FFE-9B57-5466E88C2B57}" srcOrd="0" destOrd="2" presId="urn:microsoft.com/office/officeart/2005/8/layout/default"/>
    <dgm:cxn modelId="{F2D255BF-AE67-4D26-8DC0-0D993EE23268}" type="presOf" srcId="{9B2C6D94-D9B4-4350-8C96-4F236A223E75}" destId="{F00F15AE-C054-4134-AD80-2F5FB2A78552}" srcOrd="0" destOrd="0" presId="urn:microsoft.com/office/officeart/2005/8/layout/default"/>
    <dgm:cxn modelId="{BABAC69E-AE50-47D2-B46F-C964FD78B63E}" srcId="{413FA339-160D-416A-88F7-0BC14450A74E}" destId="{D3C3135E-91A5-4216-8FA4-7327670235BC}" srcOrd="0" destOrd="0" parTransId="{570BF7FA-B069-4042-B040-6C522727E7E2}" sibTransId="{2EF2F06F-FC23-4CC5-83C1-AC0D1FEB7429}"/>
    <dgm:cxn modelId="{95F87937-7D93-4BDE-9F25-C311E164D256}" srcId="{99BE45A9-3CE1-4B82-A2DF-9B5DCB30029C}" destId="{C4754F75-A0FA-4DA0-A3EA-11B5699A60E1}" srcOrd="0" destOrd="0" parTransId="{F46EE417-00CE-419D-A4CD-9DCE0EABB17B}" sibTransId="{D6875A97-829E-4BFB-A5BC-CE0F82C58810}"/>
    <dgm:cxn modelId="{5B6350F9-7CE3-4447-ADCC-9ECF56D5E2ED}" type="presOf" srcId="{5B608548-617F-415B-B7B1-6A3B493F379F}" destId="{1790033C-174F-4483-B212-323D1183C93E}" srcOrd="0" destOrd="2" presId="urn:microsoft.com/office/officeart/2005/8/layout/default"/>
    <dgm:cxn modelId="{6FDA186E-7F7D-46AC-B5BD-3C5B6275CAB3}" type="presOf" srcId="{0FD2B02A-43AA-4634-97BE-4F2A7D6BC8B6}" destId="{D0189FDB-5D3A-4812-9062-CFB9981C3055}" srcOrd="0" destOrd="0" presId="urn:microsoft.com/office/officeart/2005/8/layout/default"/>
    <dgm:cxn modelId="{8EC837D6-E7EB-48F4-A9EF-7D67B7CD658C}" type="presOf" srcId="{21AC8458-BB7F-413F-97B9-3E9CAE34C02E}" destId="{8138085C-8470-4D4B-A9B5-48C2FED87830}" srcOrd="0" destOrd="0" presId="urn:microsoft.com/office/officeart/2005/8/layout/default"/>
    <dgm:cxn modelId="{0E833BBC-C170-4E90-AB1C-4C91EDE79CF7}" type="presOf" srcId="{C4754F75-A0FA-4DA0-A3EA-11B5699A60E1}" destId="{1790033C-174F-4483-B212-323D1183C93E}" srcOrd="0" destOrd="1" presId="urn:microsoft.com/office/officeart/2005/8/layout/default"/>
    <dgm:cxn modelId="{0E507B53-9838-49DE-92DF-16F80D1DDFC2}" srcId="{32A9A8E0-BBCB-4C54-BBF2-4B64D4E71F90}" destId="{C9DB984D-934C-4727-9E27-EC281ECC1F2E}" srcOrd="2" destOrd="0" parTransId="{011150D3-D61A-43BE-81FC-3A29E8F22F8C}" sibTransId="{97DC3B9B-CCAC-4528-B4F6-4EEBB40A96F8}"/>
    <dgm:cxn modelId="{AABA7003-0BAD-4BD5-A203-1AF0B58DC2F8}" srcId="{90D5E6BB-6C54-48E2-B801-DADDDC40344C}" destId="{E3730A3F-5198-47D4-9CDD-FB2556567DD0}" srcOrd="2" destOrd="0" parTransId="{18A27054-6575-4ED2-8419-71E967606222}" sibTransId="{1A5F3304-3B5B-43B6-B37F-95C37BE8FCE0}"/>
    <dgm:cxn modelId="{5D9624AC-DC33-4CA4-A25F-4DC79F62D308}" type="presOf" srcId="{D3C3135E-91A5-4216-8FA4-7327670235BC}" destId="{E0AF6C5B-EAB9-4EC4-8551-2E5A7E3D107C}" srcOrd="0" destOrd="1" presId="urn:microsoft.com/office/officeart/2005/8/layout/default"/>
    <dgm:cxn modelId="{FFB02004-3B27-42F8-9B24-5E4AB2998DED}" srcId="{99BE45A9-3CE1-4B82-A2DF-9B5DCB30029C}" destId="{5B608548-617F-415B-B7B1-6A3B493F379F}" srcOrd="1" destOrd="0" parTransId="{749610DE-B548-4B2F-AB2F-D3670FD472C5}" sibTransId="{237FEB23-F7E1-4271-861C-77352417929C}"/>
    <dgm:cxn modelId="{4FD34150-C96A-48A9-AE29-01F70F5F5881}" srcId="{0FD2B02A-43AA-4634-97BE-4F2A7D6BC8B6}" destId="{413FA339-160D-416A-88F7-0BC14450A74E}" srcOrd="4" destOrd="0" parTransId="{2AA28AD5-5064-43F5-B211-967ED2E91AF1}" sibTransId="{169894EF-E531-491D-9CDE-558B28B31E76}"/>
    <dgm:cxn modelId="{C6518CA7-AE9C-4EF7-AE1E-473D9DFB47AE}" srcId="{413FA339-160D-416A-88F7-0BC14450A74E}" destId="{100FED62-E658-45BA-9E4E-4E30C80529B5}" srcOrd="3" destOrd="0" parTransId="{93D92757-27B5-4AE4-B8CD-DBC0FD57CAF4}" sibTransId="{79454F7E-50FB-4FF2-B9C2-0A6E3C53D3E0}"/>
    <dgm:cxn modelId="{CF91B8D7-7C42-4024-BA98-83D285E27A6D}" type="presOf" srcId="{32A9A8E0-BBCB-4C54-BBF2-4B64D4E71F90}" destId="{A94D24E2-F540-476E-9B71-2F31A373B24F}" srcOrd="0" destOrd="0" presId="urn:microsoft.com/office/officeart/2005/8/layout/default"/>
    <dgm:cxn modelId="{5B78E7F5-819F-470B-97F8-99D188BC185A}" srcId="{0FD2B02A-43AA-4634-97BE-4F2A7D6BC8B6}" destId="{9B2C6D94-D9B4-4350-8C96-4F236A223E75}" srcOrd="2" destOrd="0" parTransId="{2137F493-2B38-4F01-9FEC-32D35012C6E3}" sibTransId="{A0C0A588-A86B-43C5-B0C8-F51B62DA8FAF}"/>
    <dgm:cxn modelId="{9FF47725-5AF6-4763-B50A-060EF8161FAB}" srcId="{0FD2B02A-43AA-4634-97BE-4F2A7D6BC8B6}" destId="{681D5182-DE7D-46D5-A335-434B0AD0509E}" srcOrd="1" destOrd="0" parTransId="{D320262E-FB4B-4F36-A7C4-AEBCB1214760}" sibTransId="{BB61238F-E4EA-4D39-B10F-C42E1DEF0493}"/>
    <dgm:cxn modelId="{6F00051D-F72A-4298-AAF6-5A910F20FD3B}" srcId="{90D5E6BB-6C54-48E2-B801-DADDDC40344C}" destId="{D7E965C0-3D6A-4BE1-AC5C-0E0F434CA72D}" srcOrd="3" destOrd="0" parTransId="{B64933E9-F6BB-4848-A52C-E56BC5537CAD}" sibTransId="{BBD8D8A7-2B1F-41A9-9E76-EBD4C810C5F5}"/>
    <dgm:cxn modelId="{D2D0C3D9-410A-436D-9D9F-B20FA1ACB627}" type="presOf" srcId="{99BE45A9-3CE1-4B82-A2DF-9B5DCB30029C}" destId="{1790033C-174F-4483-B212-323D1183C93E}" srcOrd="0" destOrd="0" presId="urn:microsoft.com/office/officeart/2005/8/layout/default"/>
    <dgm:cxn modelId="{D32B3692-8FC5-4C2E-8E34-EC4A79D17D33}" type="presOf" srcId="{1000E320-6DBE-43A4-8DCA-447EFD977458}" destId="{38B473B9-979C-4FFE-9B57-5466E88C2B57}" srcOrd="0" destOrd="1" presId="urn:microsoft.com/office/officeart/2005/8/layout/default"/>
    <dgm:cxn modelId="{702D4D32-9624-47C1-BBE0-D3C8CE635571}" type="presOf" srcId="{C9DB984D-934C-4727-9E27-EC281ECC1F2E}" destId="{A94D24E2-F540-476E-9B71-2F31A373B24F}" srcOrd="0" destOrd="3" presId="urn:microsoft.com/office/officeart/2005/8/layout/default"/>
    <dgm:cxn modelId="{8991DD27-391C-42B5-A5DF-67DEF3F3154E}" type="presOf" srcId="{90D5E6BB-6C54-48E2-B801-DADDDC40344C}" destId="{38B473B9-979C-4FFE-9B57-5466E88C2B57}" srcOrd="0" destOrd="0" presId="urn:microsoft.com/office/officeart/2005/8/layout/default"/>
    <dgm:cxn modelId="{192CA4E4-2D90-40C3-B8ED-2438C74FD4ED}" srcId="{90D5E6BB-6C54-48E2-B801-DADDDC40344C}" destId="{1000E320-6DBE-43A4-8DCA-447EFD977458}" srcOrd="0" destOrd="0" parTransId="{325F5F8A-54A0-4141-8EEA-8A2EB3A43E02}" sibTransId="{E9FCF507-BAC3-4202-A9B2-6ED8E99D8EC5}"/>
    <dgm:cxn modelId="{DBE7F04C-F573-4C31-A26F-AD1C14E112BC}" type="presParOf" srcId="{D0189FDB-5D3A-4812-9062-CFB9981C3055}" destId="{A94D24E2-F540-476E-9B71-2F31A373B24F}" srcOrd="0" destOrd="0" presId="urn:microsoft.com/office/officeart/2005/8/layout/default"/>
    <dgm:cxn modelId="{4BC42F4A-358B-402D-A433-CC2D51BCDB53}" type="presParOf" srcId="{D0189FDB-5D3A-4812-9062-CFB9981C3055}" destId="{5EFB328D-8423-4F94-90CF-A1A4944DD76D}" srcOrd="1" destOrd="0" presId="urn:microsoft.com/office/officeart/2005/8/layout/default"/>
    <dgm:cxn modelId="{F62D9F4E-0510-473E-8184-7E8F0300328C}" type="presParOf" srcId="{D0189FDB-5D3A-4812-9062-CFB9981C3055}" destId="{490A6FDD-7E06-4718-95BA-05F4673AB908}" srcOrd="2" destOrd="0" presId="urn:microsoft.com/office/officeart/2005/8/layout/default"/>
    <dgm:cxn modelId="{69170160-B0F1-4D93-95C1-57A2D89441B9}" type="presParOf" srcId="{D0189FDB-5D3A-4812-9062-CFB9981C3055}" destId="{FB4B63B9-C81E-4C81-B956-EE448F2E5004}" srcOrd="3" destOrd="0" presId="urn:microsoft.com/office/officeart/2005/8/layout/default"/>
    <dgm:cxn modelId="{61666D45-3C89-47B1-93C3-10294F41932F}" type="presParOf" srcId="{D0189FDB-5D3A-4812-9062-CFB9981C3055}" destId="{F00F15AE-C054-4134-AD80-2F5FB2A78552}" srcOrd="4" destOrd="0" presId="urn:microsoft.com/office/officeart/2005/8/layout/default"/>
    <dgm:cxn modelId="{7045C2CC-880E-4EDA-9D71-85A12D6E3868}" type="presParOf" srcId="{D0189FDB-5D3A-4812-9062-CFB9981C3055}" destId="{E1CC56F2-D655-4FED-91E6-7267500B4387}" srcOrd="5" destOrd="0" presId="urn:microsoft.com/office/officeart/2005/8/layout/default"/>
    <dgm:cxn modelId="{56F06E5B-FC10-4E0A-8722-CAA0C1F042AE}" type="presParOf" srcId="{D0189FDB-5D3A-4812-9062-CFB9981C3055}" destId="{1790033C-174F-4483-B212-323D1183C93E}" srcOrd="6" destOrd="0" presId="urn:microsoft.com/office/officeart/2005/8/layout/default"/>
    <dgm:cxn modelId="{88EA04C4-423F-43BA-A9E9-6F67549157D7}" type="presParOf" srcId="{D0189FDB-5D3A-4812-9062-CFB9981C3055}" destId="{131A87D6-4F45-4DCF-85FC-14D64931A28B}" srcOrd="7" destOrd="0" presId="urn:microsoft.com/office/officeart/2005/8/layout/default"/>
    <dgm:cxn modelId="{D0E0EDE4-A6FA-41E1-875D-A9B8E408F9D3}" type="presParOf" srcId="{D0189FDB-5D3A-4812-9062-CFB9981C3055}" destId="{E0AF6C5B-EAB9-4EC4-8551-2E5A7E3D107C}" srcOrd="8" destOrd="0" presId="urn:microsoft.com/office/officeart/2005/8/layout/default"/>
    <dgm:cxn modelId="{A4D0D6A0-DB38-4F74-946D-56FD44513B47}" type="presParOf" srcId="{D0189FDB-5D3A-4812-9062-CFB9981C3055}" destId="{809C2D71-EC4F-4C86-91CA-BECC6A8F0E1E}" srcOrd="9" destOrd="0" presId="urn:microsoft.com/office/officeart/2005/8/layout/default"/>
    <dgm:cxn modelId="{CC97E111-483D-4BA6-936B-A23AC6A37BEB}" type="presParOf" srcId="{D0189FDB-5D3A-4812-9062-CFB9981C3055}" destId="{38B473B9-979C-4FFE-9B57-5466E88C2B57}" srcOrd="10" destOrd="0" presId="urn:microsoft.com/office/officeart/2005/8/layout/default"/>
    <dgm:cxn modelId="{2AE769B4-00B5-4976-B921-754963A1C152}" type="presParOf" srcId="{D0189FDB-5D3A-4812-9062-CFB9981C3055}" destId="{F6ACC7B1-137E-411D-B450-5F74CCC3D632}" srcOrd="11" destOrd="0" presId="urn:microsoft.com/office/officeart/2005/8/layout/default"/>
    <dgm:cxn modelId="{6879449D-F2F8-4980-B87D-BBD689570848}" type="presParOf" srcId="{D0189FDB-5D3A-4812-9062-CFB9981C3055}" destId="{8138085C-8470-4D4B-A9B5-48C2FED8783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33830-9E78-4061-90F5-2B350356D94C}"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s-CO"/>
        </a:p>
      </dgm:t>
    </dgm:pt>
    <dgm:pt modelId="{19E21BFA-4E37-431E-B04A-B7532F28E21D}">
      <dgm:prSet phldrT="[Texto]" custT="1"/>
      <dgm:spPr/>
      <dgm:t>
        <a:bodyPr/>
        <a:lstStyle/>
        <a:p>
          <a:r>
            <a:rPr lang="es-CO" sz="1800" b="1" dirty="0">
              <a:solidFill>
                <a:srgbClr val="FFFFFF"/>
              </a:solidFill>
            </a:rPr>
            <a:t>DISEÑO PEDAGOGICO</a:t>
          </a:r>
        </a:p>
      </dgm:t>
    </dgm:pt>
    <dgm:pt modelId="{B5D39CD9-A675-4EAF-BA3A-2794C9FBF80E}" type="parTrans" cxnId="{3F406BBC-1CC9-4922-B147-5A61115C53CA}">
      <dgm:prSet/>
      <dgm:spPr/>
      <dgm:t>
        <a:bodyPr/>
        <a:lstStyle/>
        <a:p>
          <a:endParaRPr lang="es-CO" sz="1800"/>
        </a:p>
      </dgm:t>
    </dgm:pt>
    <dgm:pt modelId="{4082557E-5DFA-404E-9868-4C126285F8E5}" type="sibTrans" cxnId="{3F406BBC-1CC9-4922-B147-5A61115C53CA}">
      <dgm:prSet/>
      <dgm:spPr/>
      <dgm:t>
        <a:bodyPr/>
        <a:lstStyle/>
        <a:p>
          <a:endParaRPr lang="es-CO" sz="1800"/>
        </a:p>
      </dgm:t>
    </dgm:pt>
    <dgm:pt modelId="{12698A05-4E8C-4565-A3BD-E3E4AC1C4EDB}">
      <dgm:prSet phldrT="[Texto]" custT="1"/>
      <dgm:spPr>
        <a:solidFill>
          <a:schemeClr val="accent5">
            <a:lumMod val="20000"/>
            <a:lumOff val="80000"/>
            <a:alpha val="90000"/>
          </a:schemeClr>
        </a:solidFill>
      </dgm:spPr>
      <dgm:t>
        <a:bodyPr/>
        <a:lstStyle/>
        <a:p>
          <a:r>
            <a:rPr lang="es-CO" sz="1700" b="1" dirty="0"/>
            <a:t>Plan de Estudios</a:t>
          </a:r>
        </a:p>
        <a:p>
          <a:r>
            <a:rPr lang="es-CO" sz="1700" b="1" dirty="0"/>
            <a:t>Modificación flexibilización covid-2020</a:t>
          </a:r>
        </a:p>
      </dgm:t>
    </dgm:pt>
    <dgm:pt modelId="{1A9F7B0B-C90A-480B-AECF-7F53D2BCDC1B}" type="parTrans" cxnId="{3AB34CEE-6D24-46A3-830A-1681FCAD411C}">
      <dgm:prSet/>
      <dgm:spPr/>
      <dgm:t>
        <a:bodyPr/>
        <a:lstStyle/>
        <a:p>
          <a:endParaRPr lang="es-CO" sz="1800"/>
        </a:p>
      </dgm:t>
    </dgm:pt>
    <dgm:pt modelId="{B1844AAE-7B27-41DF-8CC4-FBF90222EB41}" type="sibTrans" cxnId="{3AB34CEE-6D24-46A3-830A-1681FCAD411C}">
      <dgm:prSet/>
      <dgm:spPr/>
      <dgm:t>
        <a:bodyPr/>
        <a:lstStyle/>
        <a:p>
          <a:endParaRPr lang="es-CO" sz="1800"/>
        </a:p>
      </dgm:t>
    </dgm:pt>
    <dgm:pt modelId="{628926D2-1AB4-4EF7-99F3-2B25F0F976B6}">
      <dgm:prSet phldrT="[Texto]" custT="1"/>
      <dgm:spPr>
        <a:solidFill>
          <a:schemeClr val="accent5">
            <a:lumMod val="20000"/>
            <a:lumOff val="80000"/>
            <a:alpha val="90000"/>
          </a:schemeClr>
        </a:solidFill>
      </dgm:spPr>
      <dgm:t>
        <a:bodyPr/>
        <a:lstStyle/>
        <a:p>
          <a:r>
            <a:rPr lang="es-CO" sz="1700" b="1" dirty="0"/>
            <a:t>Evaluación</a:t>
          </a:r>
        </a:p>
        <a:p>
          <a:r>
            <a:rPr lang="es-CO" sz="1700" b="1" dirty="0"/>
            <a:t>Modificación SIEE</a:t>
          </a:r>
        </a:p>
        <a:p>
          <a:r>
            <a:rPr lang="es-CO" sz="1700" b="1" dirty="0"/>
            <a:t>Flexibilización Covid-2020</a:t>
          </a:r>
        </a:p>
      </dgm:t>
    </dgm:pt>
    <dgm:pt modelId="{97C21760-1F55-4148-8D03-E88A8773A995}" type="parTrans" cxnId="{3E86D781-AE15-45E2-BA1A-0DD1902FFA10}">
      <dgm:prSet/>
      <dgm:spPr/>
      <dgm:t>
        <a:bodyPr/>
        <a:lstStyle/>
        <a:p>
          <a:endParaRPr lang="es-CO" sz="1800"/>
        </a:p>
      </dgm:t>
    </dgm:pt>
    <dgm:pt modelId="{B0A2947F-E5C2-4CE2-B811-5A9B141C8DE7}" type="sibTrans" cxnId="{3E86D781-AE15-45E2-BA1A-0DD1902FFA10}">
      <dgm:prSet/>
      <dgm:spPr/>
      <dgm:t>
        <a:bodyPr/>
        <a:lstStyle/>
        <a:p>
          <a:endParaRPr lang="es-CO" sz="1800"/>
        </a:p>
      </dgm:t>
    </dgm:pt>
    <dgm:pt modelId="{AB8D4801-8555-425F-A04B-840471511BA5}">
      <dgm:prSet phldrT="[Texto]" custT="1"/>
      <dgm:spPr/>
      <dgm:t>
        <a:bodyPr/>
        <a:lstStyle/>
        <a:p>
          <a:r>
            <a:rPr lang="es-CO" sz="1800" b="1" dirty="0">
              <a:solidFill>
                <a:srgbClr val="FFFFFF"/>
              </a:solidFill>
            </a:rPr>
            <a:t>Practicas Pedagógicas</a:t>
          </a:r>
        </a:p>
      </dgm:t>
    </dgm:pt>
    <dgm:pt modelId="{6D6DF635-B710-4800-B371-7400BD1E0151}" type="parTrans" cxnId="{EAE13BF3-8E4B-483C-B75E-88499DEACEBE}">
      <dgm:prSet/>
      <dgm:spPr/>
      <dgm:t>
        <a:bodyPr/>
        <a:lstStyle/>
        <a:p>
          <a:endParaRPr lang="es-CO" sz="1800"/>
        </a:p>
      </dgm:t>
    </dgm:pt>
    <dgm:pt modelId="{CBF41479-853F-4E21-BDA8-B1C4247B9DFA}" type="sibTrans" cxnId="{EAE13BF3-8E4B-483C-B75E-88499DEACEBE}">
      <dgm:prSet/>
      <dgm:spPr/>
      <dgm:t>
        <a:bodyPr/>
        <a:lstStyle/>
        <a:p>
          <a:endParaRPr lang="es-CO" sz="1800"/>
        </a:p>
      </dgm:t>
    </dgm:pt>
    <dgm:pt modelId="{EA0F346A-8829-425A-B726-92FB9B087B77}">
      <dgm:prSet phldrT="[Texto]" custT="1"/>
      <dgm:spPr>
        <a:solidFill>
          <a:schemeClr val="accent6">
            <a:lumMod val="20000"/>
            <a:lumOff val="80000"/>
            <a:alpha val="90000"/>
          </a:schemeClr>
        </a:solidFill>
      </dgm:spPr>
      <dgm:t>
        <a:bodyPr/>
        <a:lstStyle/>
        <a:p>
          <a:r>
            <a:rPr lang="es-CO" sz="1700" b="1" dirty="0"/>
            <a:t>Proyectos Transversales </a:t>
          </a:r>
        </a:p>
      </dgm:t>
    </dgm:pt>
    <dgm:pt modelId="{6CCE9139-4683-4CEF-B03D-48659A5C1C95}" type="parTrans" cxnId="{4C85DA63-B188-466B-9672-E7134AFA4468}">
      <dgm:prSet/>
      <dgm:spPr/>
      <dgm:t>
        <a:bodyPr/>
        <a:lstStyle/>
        <a:p>
          <a:endParaRPr lang="es-CO" sz="1800"/>
        </a:p>
      </dgm:t>
    </dgm:pt>
    <dgm:pt modelId="{48751DDA-36C5-4E7E-BFFB-C1269A3DDACD}" type="sibTrans" cxnId="{4C85DA63-B188-466B-9672-E7134AFA4468}">
      <dgm:prSet/>
      <dgm:spPr/>
      <dgm:t>
        <a:bodyPr/>
        <a:lstStyle/>
        <a:p>
          <a:endParaRPr lang="es-CO" sz="1800"/>
        </a:p>
      </dgm:t>
    </dgm:pt>
    <dgm:pt modelId="{B53B4BB6-4D83-48C7-A879-8BDB21180006}">
      <dgm:prSet phldrT="[Texto]" custT="1"/>
      <dgm:spPr>
        <a:solidFill>
          <a:schemeClr val="accent6">
            <a:lumMod val="20000"/>
            <a:lumOff val="80000"/>
            <a:alpha val="90000"/>
          </a:schemeClr>
        </a:solidFill>
      </dgm:spPr>
      <dgm:t>
        <a:bodyPr/>
        <a:lstStyle/>
        <a:p>
          <a:pPr>
            <a:lnSpc>
              <a:spcPct val="100000"/>
            </a:lnSpc>
            <a:spcAft>
              <a:spcPts val="0"/>
            </a:spcAft>
          </a:pPr>
          <a:r>
            <a:rPr lang="es-CO" sz="1600" b="1" dirty="0"/>
            <a:t>Proyectos de Aula</a:t>
          </a:r>
        </a:p>
        <a:p>
          <a:pPr>
            <a:lnSpc>
              <a:spcPct val="100000"/>
            </a:lnSpc>
            <a:spcAft>
              <a:spcPts val="0"/>
            </a:spcAft>
          </a:pPr>
          <a:r>
            <a:rPr lang="es-CO" sz="1600" b="1" dirty="0"/>
            <a:t> </a:t>
          </a:r>
          <a:r>
            <a:rPr lang="es-CO" sz="1600" b="1" dirty="0" err="1"/>
            <a:t>Proy</a:t>
          </a:r>
          <a:r>
            <a:rPr lang="es-CO" sz="1600" b="1" dirty="0"/>
            <a:t>. Matemáticas    </a:t>
          </a:r>
          <a:r>
            <a:rPr lang="es-CO" sz="1600" b="1" dirty="0" err="1" smtClean="0"/>
            <a:t>Proy</a:t>
          </a:r>
          <a:r>
            <a:rPr lang="es-CO" sz="1600" b="1" dirty="0"/>
            <a:t>. Leer es mi </a:t>
          </a:r>
          <a:r>
            <a:rPr lang="es-CO" sz="1600" b="1" dirty="0" smtClean="0"/>
            <a:t>Cuento. </a:t>
          </a:r>
          <a:r>
            <a:rPr lang="es-CO" sz="1600" b="1" dirty="0" err="1" smtClean="0"/>
            <a:t>Proy</a:t>
          </a:r>
          <a:r>
            <a:rPr lang="es-CO" sz="1600" b="1" dirty="0"/>
            <a:t>.  Tics</a:t>
          </a:r>
        </a:p>
      </dgm:t>
    </dgm:pt>
    <dgm:pt modelId="{431CF3AA-6B69-4453-9CDE-470F4377F49E}" type="parTrans" cxnId="{BA2AEE58-DC7C-4B61-BF84-09E8EE3E4FFB}">
      <dgm:prSet/>
      <dgm:spPr/>
      <dgm:t>
        <a:bodyPr/>
        <a:lstStyle/>
        <a:p>
          <a:endParaRPr lang="es-CO" sz="1800"/>
        </a:p>
      </dgm:t>
    </dgm:pt>
    <dgm:pt modelId="{0DBC8E53-FE95-4490-8D90-D8E694375EAB}" type="sibTrans" cxnId="{BA2AEE58-DC7C-4B61-BF84-09E8EE3E4FFB}">
      <dgm:prSet/>
      <dgm:spPr/>
      <dgm:t>
        <a:bodyPr/>
        <a:lstStyle/>
        <a:p>
          <a:endParaRPr lang="es-CO" sz="1800"/>
        </a:p>
      </dgm:t>
    </dgm:pt>
    <dgm:pt modelId="{74719F1D-01F9-48BD-AA4E-A9B614F26B30}">
      <dgm:prSet phldrT="[Texto]" custT="1"/>
      <dgm:spPr>
        <a:solidFill>
          <a:schemeClr val="accent5">
            <a:lumMod val="20000"/>
            <a:lumOff val="80000"/>
            <a:alpha val="90000"/>
          </a:schemeClr>
        </a:solidFill>
      </dgm:spPr>
      <dgm:t>
        <a:bodyPr/>
        <a:lstStyle/>
        <a:p>
          <a:r>
            <a:rPr lang="es-CO" sz="1700" b="1" dirty="0"/>
            <a:t>Jornada Escolar  Resoluciones Rectorales jornada Escolar, Jornada Laboral, Asignación Académica</a:t>
          </a:r>
        </a:p>
      </dgm:t>
    </dgm:pt>
    <dgm:pt modelId="{53E8C687-B247-43F1-AC30-E71015A0009C}" type="parTrans" cxnId="{10CADD8B-D9D9-4F51-921C-EC91B5C3F727}">
      <dgm:prSet/>
      <dgm:spPr/>
      <dgm:t>
        <a:bodyPr/>
        <a:lstStyle/>
        <a:p>
          <a:endParaRPr lang="es-CO" sz="1800"/>
        </a:p>
      </dgm:t>
    </dgm:pt>
    <dgm:pt modelId="{D7C2EF00-5087-4EB3-8005-FBD9565AC2EB}" type="sibTrans" cxnId="{10CADD8B-D9D9-4F51-921C-EC91B5C3F727}">
      <dgm:prSet/>
      <dgm:spPr/>
      <dgm:t>
        <a:bodyPr/>
        <a:lstStyle/>
        <a:p>
          <a:endParaRPr lang="es-CO" sz="1800"/>
        </a:p>
      </dgm:t>
    </dgm:pt>
    <dgm:pt modelId="{A91CF477-AA8E-474A-85C8-817241DDE507}">
      <dgm:prSet phldrT="[Texto]" custT="1"/>
      <dgm:spPr>
        <a:solidFill>
          <a:schemeClr val="accent6">
            <a:lumMod val="20000"/>
            <a:lumOff val="80000"/>
            <a:alpha val="90000"/>
          </a:schemeClr>
        </a:solidFill>
      </dgm:spPr>
      <dgm:t>
        <a:bodyPr/>
        <a:lstStyle/>
        <a:p>
          <a:r>
            <a:rPr lang="es-CO" sz="1700" b="1" dirty="0"/>
            <a:t>Celebración del </a:t>
          </a:r>
          <a:r>
            <a:rPr lang="es-CO" sz="1700" b="1" dirty="0" err="1"/>
            <a:t>dia</a:t>
          </a:r>
          <a:r>
            <a:rPr lang="es-CO" sz="1700" b="1" dirty="0"/>
            <a:t> del Niño, de la Familia</a:t>
          </a:r>
        </a:p>
      </dgm:t>
    </dgm:pt>
    <dgm:pt modelId="{5CA79722-559B-4023-817D-6614C8F96CC6}" type="parTrans" cxnId="{640F647D-E315-4FE0-89DA-BA0F2B8D596C}">
      <dgm:prSet/>
      <dgm:spPr/>
      <dgm:t>
        <a:bodyPr/>
        <a:lstStyle/>
        <a:p>
          <a:endParaRPr lang="es-ES" sz="1800"/>
        </a:p>
      </dgm:t>
    </dgm:pt>
    <dgm:pt modelId="{B3C836F4-9B89-4AE8-AA4B-710C674ECA29}" type="sibTrans" cxnId="{640F647D-E315-4FE0-89DA-BA0F2B8D596C}">
      <dgm:prSet/>
      <dgm:spPr/>
      <dgm:t>
        <a:bodyPr/>
        <a:lstStyle/>
        <a:p>
          <a:endParaRPr lang="es-ES" sz="1800"/>
        </a:p>
      </dgm:t>
    </dgm:pt>
    <dgm:pt modelId="{5A8ECF04-10C0-46E3-9FE7-0184C809117B}" type="pres">
      <dgm:prSet presAssocID="{B1C33830-9E78-4061-90F5-2B350356D94C}" presName="diagram" presStyleCnt="0">
        <dgm:presLayoutVars>
          <dgm:chPref val="1"/>
          <dgm:dir/>
          <dgm:animOne val="branch"/>
          <dgm:animLvl val="lvl"/>
          <dgm:resizeHandles/>
        </dgm:presLayoutVars>
      </dgm:prSet>
      <dgm:spPr/>
      <dgm:t>
        <a:bodyPr/>
        <a:lstStyle/>
        <a:p>
          <a:endParaRPr lang="es-ES"/>
        </a:p>
      </dgm:t>
    </dgm:pt>
    <dgm:pt modelId="{891D4F43-1AC2-45BA-ADB1-7E682794B3D6}" type="pres">
      <dgm:prSet presAssocID="{19E21BFA-4E37-431E-B04A-B7532F28E21D}" presName="root" presStyleCnt="0"/>
      <dgm:spPr/>
    </dgm:pt>
    <dgm:pt modelId="{C33AF389-E71F-41EF-A967-3EE063DACE4C}" type="pres">
      <dgm:prSet presAssocID="{19E21BFA-4E37-431E-B04A-B7532F28E21D}" presName="rootComposite" presStyleCnt="0"/>
      <dgm:spPr/>
    </dgm:pt>
    <dgm:pt modelId="{3D09357A-DB04-469F-B664-F2DFB80B3DF6}" type="pres">
      <dgm:prSet presAssocID="{19E21BFA-4E37-431E-B04A-B7532F28E21D}" presName="rootText" presStyleLbl="node1" presStyleIdx="0" presStyleCnt="2"/>
      <dgm:spPr/>
      <dgm:t>
        <a:bodyPr/>
        <a:lstStyle/>
        <a:p>
          <a:endParaRPr lang="es-ES"/>
        </a:p>
      </dgm:t>
    </dgm:pt>
    <dgm:pt modelId="{CA281D5C-FC7D-4B23-A556-C4C60374336B}" type="pres">
      <dgm:prSet presAssocID="{19E21BFA-4E37-431E-B04A-B7532F28E21D}" presName="rootConnector" presStyleLbl="node1" presStyleIdx="0" presStyleCnt="2"/>
      <dgm:spPr/>
      <dgm:t>
        <a:bodyPr/>
        <a:lstStyle/>
        <a:p>
          <a:endParaRPr lang="es-ES"/>
        </a:p>
      </dgm:t>
    </dgm:pt>
    <dgm:pt modelId="{C5F5B5BE-8D48-4B95-BBBE-5D1BD407A09D}" type="pres">
      <dgm:prSet presAssocID="{19E21BFA-4E37-431E-B04A-B7532F28E21D}" presName="childShape" presStyleCnt="0"/>
      <dgm:spPr/>
    </dgm:pt>
    <dgm:pt modelId="{DAFBAEF2-0B0B-4878-8502-53DFD971F086}" type="pres">
      <dgm:prSet presAssocID="{1A9F7B0B-C90A-480B-AECF-7F53D2BCDC1B}" presName="Name13" presStyleLbl="parChTrans1D2" presStyleIdx="0" presStyleCnt="6"/>
      <dgm:spPr/>
      <dgm:t>
        <a:bodyPr/>
        <a:lstStyle/>
        <a:p>
          <a:endParaRPr lang="es-ES"/>
        </a:p>
      </dgm:t>
    </dgm:pt>
    <dgm:pt modelId="{9B0E5194-A581-4FD2-8A7C-98C5A31CDA5E}" type="pres">
      <dgm:prSet presAssocID="{12698A05-4E8C-4565-A3BD-E3E4AC1C4EDB}" presName="childText" presStyleLbl="bgAcc1" presStyleIdx="0" presStyleCnt="6">
        <dgm:presLayoutVars>
          <dgm:bulletEnabled val="1"/>
        </dgm:presLayoutVars>
      </dgm:prSet>
      <dgm:spPr/>
      <dgm:t>
        <a:bodyPr/>
        <a:lstStyle/>
        <a:p>
          <a:endParaRPr lang="es-ES"/>
        </a:p>
      </dgm:t>
    </dgm:pt>
    <dgm:pt modelId="{E6BF9828-720F-45E0-AAB2-4393ED60B91C}" type="pres">
      <dgm:prSet presAssocID="{97C21760-1F55-4148-8D03-E88A8773A995}" presName="Name13" presStyleLbl="parChTrans1D2" presStyleIdx="1" presStyleCnt="6"/>
      <dgm:spPr/>
      <dgm:t>
        <a:bodyPr/>
        <a:lstStyle/>
        <a:p>
          <a:endParaRPr lang="es-ES"/>
        </a:p>
      </dgm:t>
    </dgm:pt>
    <dgm:pt modelId="{3ED2A910-26DA-49DF-AD57-7B0A49A7129B}" type="pres">
      <dgm:prSet presAssocID="{628926D2-1AB4-4EF7-99F3-2B25F0F976B6}" presName="childText" presStyleLbl="bgAcc1" presStyleIdx="1" presStyleCnt="6">
        <dgm:presLayoutVars>
          <dgm:bulletEnabled val="1"/>
        </dgm:presLayoutVars>
      </dgm:prSet>
      <dgm:spPr/>
      <dgm:t>
        <a:bodyPr/>
        <a:lstStyle/>
        <a:p>
          <a:endParaRPr lang="es-ES"/>
        </a:p>
      </dgm:t>
    </dgm:pt>
    <dgm:pt modelId="{E6FF6AF6-C106-4319-BE02-E7687ACE89E8}" type="pres">
      <dgm:prSet presAssocID="{53E8C687-B247-43F1-AC30-E71015A0009C}" presName="Name13" presStyleLbl="parChTrans1D2" presStyleIdx="2" presStyleCnt="6"/>
      <dgm:spPr/>
      <dgm:t>
        <a:bodyPr/>
        <a:lstStyle/>
        <a:p>
          <a:endParaRPr lang="es-ES"/>
        </a:p>
      </dgm:t>
    </dgm:pt>
    <dgm:pt modelId="{88C657B3-BE75-4A84-9194-63949921A81D}" type="pres">
      <dgm:prSet presAssocID="{74719F1D-01F9-48BD-AA4E-A9B614F26B30}" presName="childText" presStyleLbl="bgAcc1" presStyleIdx="2" presStyleCnt="6" custScaleY="128429">
        <dgm:presLayoutVars>
          <dgm:bulletEnabled val="1"/>
        </dgm:presLayoutVars>
      </dgm:prSet>
      <dgm:spPr/>
      <dgm:t>
        <a:bodyPr/>
        <a:lstStyle/>
        <a:p>
          <a:endParaRPr lang="es-ES"/>
        </a:p>
      </dgm:t>
    </dgm:pt>
    <dgm:pt modelId="{9C5382C1-64E8-4769-A4DF-69530D3E0E38}" type="pres">
      <dgm:prSet presAssocID="{AB8D4801-8555-425F-A04B-840471511BA5}" presName="root" presStyleCnt="0"/>
      <dgm:spPr/>
    </dgm:pt>
    <dgm:pt modelId="{58AFA573-94CB-4675-989B-11F219641DA4}" type="pres">
      <dgm:prSet presAssocID="{AB8D4801-8555-425F-A04B-840471511BA5}" presName="rootComposite" presStyleCnt="0"/>
      <dgm:spPr/>
    </dgm:pt>
    <dgm:pt modelId="{39EF2083-221A-477C-BC0B-03945C8299C7}" type="pres">
      <dgm:prSet presAssocID="{AB8D4801-8555-425F-A04B-840471511BA5}" presName="rootText" presStyleLbl="node1" presStyleIdx="1" presStyleCnt="2"/>
      <dgm:spPr/>
      <dgm:t>
        <a:bodyPr/>
        <a:lstStyle/>
        <a:p>
          <a:endParaRPr lang="es-ES"/>
        </a:p>
      </dgm:t>
    </dgm:pt>
    <dgm:pt modelId="{D0EFD098-9D2B-4C02-A924-525837CE3583}" type="pres">
      <dgm:prSet presAssocID="{AB8D4801-8555-425F-A04B-840471511BA5}" presName="rootConnector" presStyleLbl="node1" presStyleIdx="1" presStyleCnt="2"/>
      <dgm:spPr/>
      <dgm:t>
        <a:bodyPr/>
        <a:lstStyle/>
        <a:p>
          <a:endParaRPr lang="es-ES"/>
        </a:p>
      </dgm:t>
    </dgm:pt>
    <dgm:pt modelId="{F62EA95E-42C4-4CFE-AD3A-59D99CE73FE6}" type="pres">
      <dgm:prSet presAssocID="{AB8D4801-8555-425F-A04B-840471511BA5}" presName="childShape" presStyleCnt="0"/>
      <dgm:spPr/>
    </dgm:pt>
    <dgm:pt modelId="{01A1D986-4D2A-4B0C-82CD-5C61212E35F4}" type="pres">
      <dgm:prSet presAssocID="{6CCE9139-4683-4CEF-B03D-48659A5C1C95}" presName="Name13" presStyleLbl="parChTrans1D2" presStyleIdx="3" presStyleCnt="6"/>
      <dgm:spPr/>
      <dgm:t>
        <a:bodyPr/>
        <a:lstStyle/>
        <a:p>
          <a:endParaRPr lang="es-ES"/>
        </a:p>
      </dgm:t>
    </dgm:pt>
    <dgm:pt modelId="{60BCBEBC-D977-4492-8187-B21FD82651AE}" type="pres">
      <dgm:prSet presAssocID="{EA0F346A-8829-425A-B726-92FB9B087B77}" presName="childText" presStyleLbl="bgAcc1" presStyleIdx="3" presStyleCnt="6" custLinFactNeighborX="2507" custLinFactNeighborY="-3227">
        <dgm:presLayoutVars>
          <dgm:bulletEnabled val="1"/>
        </dgm:presLayoutVars>
      </dgm:prSet>
      <dgm:spPr/>
      <dgm:t>
        <a:bodyPr/>
        <a:lstStyle/>
        <a:p>
          <a:endParaRPr lang="es-ES"/>
        </a:p>
      </dgm:t>
    </dgm:pt>
    <dgm:pt modelId="{F595ECE9-7D75-4AF8-855E-682CDF3B0BC9}" type="pres">
      <dgm:prSet presAssocID="{431CF3AA-6B69-4453-9CDE-470F4377F49E}" presName="Name13" presStyleLbl="parChTrans1D2" presStyleIdx="4" presStyleCnt="6"/>
      <dgm:spPr/>
      <dgm:t>
        <a:bodyPr/>
        <a:lstStyle/>
        <a:p>
          <a:endParaRPr lang="es-ES"/>
        </a:p>
      </dgm:t>
    </dgm:pt>
    <dgm:pt modelId="{7FAE0488-AB9A-4A0C-917E-4C62F247A756}" type="pres">
      <dgm:prSet presAssocID="{B53B4BB6-4D83-48C7-A879-8BDB21180006}" presName="childText" presStyleLbl="bgAcc1" presStyleIdx="4" presStyleCnt="6">
        <dgm:presLayoutVars>
          <dgm:bulletEnabled val="1"/>
        </dgm:presLayoutVars>
      </dgm:prSet>
      <dgm:spPr/>
      <dgm:t>
        <a:bodyPr/>
        <a:lstStyle/>
        <a:p>
          <a:endParaRPr lang="es-ES"/>
        </a:p>
      </dgm:t>
    </dgm:pt>
    <dgm:pt modelId="{BF4B32DC-33F0-4783-8B88-41B60999FBAF}" type="pres">
      <dgm:prSet presAssocID="{5CA79722-559B-4023-817D-6614C8F96CC6}" presName="Name13" presStyleLbl="parChTrans1D2" presStyleIdx="5" presStyleCnt="6"/>
      <dgm:spPr/>
      <dgm:t>
        <a:bodyPr/>
        <a:lstStyle/>
        <a:p>
          <a:endParaRPr lang="es-ES"/>
        </a:p>
      </dgm:t>
    </dgm:pt>
    <dgm:pt modelId="{FEF29F08-A8C4-4129-A181-C129A19CD2AF}" type="pres">
      <dgm:prSet presAssocID="{A91CF477-AA8E-474A-85C8-817241DDE507}" presName="childText" presStyleLbl="bgAcc1" presStyleIdx="5" presStyleCnt="6">
        <dgm:presLayoutVars>
          <dgm:bulletEnabled val="1"/>
        </dgm:presLayoutVars>
      </dgm:prSet>
      <dgm:spPr/>
      <dgm:t>
        <a:bodyPr/>
        <a:lstStyle/>
        <a:p>
          <a:endParaRPr lang="es-ES"/>
        </a:p>
      </dgm:t>
    </dgm:pt>
  </dgm:ptLst>
  <dgm:cxnLst>
    <dgm:cxn modelId="{18E26B8D-BB27-4183-BD23-8BC8AED2534D}" type="presOf" srcId="{6CCE9139-4683-4CEF-B03D-48659A5C1C95}" destId="{01A1D986-4D2A-4B0C-82CD-5C61212E35F4}" srcOrd="0" destOrd="0" presId="urn:microsoft.com/office/officeart/2005/8/layout/hierarchy3"/>
    <dgm:cxn modelId="{C9A6099F-A952-4297-A28C-54BFC7ED2EEF}" type="presOf" srcId="{1A9F7B0B-C90A-480B-AECF-7F53D2BCDC1B}" destId="{DAFBAEF2-0B0B-4878-8502-53DFD971F086}" srcOrd="0" destOrd="0" presId="urn:microsoft.com/office/officeart/2005/8/layout/hierarchy3"/>
    <dgm:cxn modelId="{3A3725FA-38A7-4E05-9963-A893E0F045A6}" type="presOf" srcId="{12698A05-4E8C-4565-A3BD-E3E4AC1C4EDB}" destId="{9B0E5194-A581-4FD2-8A7C-98C5A31CDA5E}" srcOrd="0" destOrd="0" presId="urn:microsoft.com/office/officeart/2005/8/layout/hierarchy3"/>
    <dgm:cxn modelId="{10CADD8B-D9D9-4F51-921C-EC91B5C3F727}" srcId="{19E21BFA-4E37-431E-B04A-B7532F28E21D}" destId="{74719F1D-01F9-48BD-AA4E-A9B614F26B30}" srcOrd="2" destOrd="0" parTransId="{53E8C687-B247-43F1-AC30-E71015A0009C}" sibTransId="{D7C2EF00-5087-4EB3-8005-FBD9565AC2EB}"/>
    <dgm:cxn modelId="{61168D46-78F8-4648-B978-F05C9D89B96B}" type="presOf" srcId="{628926D2-1AB4-4EF7-99F3-2B25F0F976B6}" destId="{3ED2A910-26DA-49DF-AD57-7B0A49A7129B}" srcOrd="0" destOrd="0" presId="urn:microsoft.com/office/officeart/2005/8/layout/hierarchy3"/>
    <dgm:cxn modelId="{ADAD5B20-EAD1-4039-A218-4F9B3B84B07C}" type="presOf" srcId="{74719F1D-01F9-48BD-AA4E-A9B614F26B30}" destId="{88C657B3-BE75-4A84-9194-63949921A81D}" srcOrd="0" destOrd="0" presId="urn:microsoft.com/office/officeart/2005/8/layout/hierarchy3"/>
    <dgm:cxn modelId="{7ED76DE3-0E61-43B9-8CF3-2D07657C4628}" type="presOf" srcId="{AB8D4801-8555-425F-A04B-840471511BA5}" destId="{D0EFD098-9D2B-4C02-A924-525837CE3583}" srcOrd="1" destOrd="0" presId="urn:microsoft.com/office/officeart/2005/8/layout/hierarchy3"/>
    <dgm:cxn modelId="{4E1C9569-88D4-445A-8301-68309F067D79}" type="presOf" srcId="{B1C33830-9E78-4061-90F5-2B350356D94C}" destId="{5A8ECF04-10C0-46E3-9FE7-0184C809117B}" srcOrd="0" destOrd="0" presId="urn:microsoft.com/office/officeart/2005/8/layout/hierarchy3"/>
    <dgm:cxn modelId="{BA2AEE58-DC7C-4B61-BF84-09E8EE3E4FFB}" srcId="{AB8D4801-8555-425F-A04B-840471511BA5}" destId="{B53B4BB6-4D83-48C7-A879-8BDB21180006}" srcOrd="1" destOrd="0" parTransId="{431CF3AA-6B69-4453-9CDE-470F4377F49E}" sibTransId="{0DBC8E53-FE95-4490-8D90-D8E694375EAB}"/>
    <dgm:cxn modelId="{3F406BBC-1CC9-4922-B147-5A61115C53CA}" srcId="{B1C33830-9E78-4061-90F5-2B350356D94C}" destId="{19E21BFA-4E37-431E-B04A-B7532F28E21D}" srcOrd="0" destOrd="0" parTransId="{B5D39CD9-A675-4EAF-BA3A-2794C9FBF80E}" sibTransId="{4082557E-5DFA-404E-9868-4C126285F8E5}"/>
    <dgm:cxn modelId="{640F647D-E315-4FE0-89DA-BA0F2B8D596C}" srcId="{AB8D4801-8555-425F-A04B-840471511BA5}" destId="{A91CF477-AA8E-474A-85C8-817241DDE507}" srcOrd="2" destOrd="0" parTransId="{5CA79722-559B-4023-817D-6614C8F96CC6}" sibTransId="{B3C836F4-9B89-4AE8-AA4B-710C674ECA29}"/>
    <dgm:cxn modelId="{67805FEB-CF93-42D1-A5E6-61AAE9D98F55}" type="presOf" srcId="{97C21760-1F55-4148-8D03-E88A8773A995}" destId="{E6BF9828-720F-45E0-AAB2-4393ED60B91C}" srcOrd="0" destOrd="0" presId="urn:microsoft.com/office/officeart/2005/8/layout/hierarchy3"/>
    <dgm:cxn modelId="{5DD5A4FF-2550-4615-8F05-555DE155C5DA}" type="presOf" srcId="{B53B4BB6-4D83-48C7-A879-8BDB21180006}" destId="{7FAE0488-AB9A-4A0C-917E-4C62F247A756}" srcOrd="0" destOrd="0" presId="urn:microsoft.com/office/officeart/2005/8/layout/hierarchy3"/>
    <dgm:cxn modelId="{00438748-9F46-469F-ACB2-48AB0836FF74}" type="presOf" srcId="{EA0F346A-8829-425A-B726-92FB9B087B77}" destId="{60BCBEBC-D977-4492-8187-B21FD82651AE}" srcOrd="0" destOrd="0" presId="urn:microsoft.com/office/officeart/2005/8/layout/hierarchy3"/>
    <dgm:cxn modelId="{9C69C68E-059C-4410-97C5-F8FE9ED1FBCB}" type="presOf" srcId="{431CF3AA-6B69-4453-9CDE-470F4377F49E}" destId="{F595ECE9-7D75-4AF8-855E-682CDF3B0BC9}" srcOrd="0" destOrd="0" presId="urn:microsoft.com/office/officeart/2005/8/layout/hierarchy3"/>
    <dgm:cxn modelId="{3E86D781-AE15-45E2-BA1A-0DD1902FFA10}" srcId="{19E21BFA-4E37-431E-B04A-B7532F28E21D}" destId="{628926D2-1AB4-4EF7-99F3-2B25F0F976B6}" srcOrd="1" destOrd="0" parTransId="{97C21760-1F55-4148-8D03-E88A8773A995}" sibTransId="{B0A2947F-E5C2-4CE2-B811-5A9B141C8DE7}"/>
    <dgm:cxn modelId="{26303C85-D659-4414-B398-B413C8614D2A}" type="presOf" srcId="{5CA79722-559B-4023-817D-6614C8F96CC6}" destId="{BF4B32DC-33F0-4783-8B88-41B60999FBAF}" srcOrd="0" destOrd="0" presId="urn:microsoft.com/office/officeart/2005/8/layout/hierarchy3"/>
    <dgm:cxn modelId="{EAC66698-F990-4E47-A52D-535C805F4164}" type="presOf" srcId="{A91CF477-AA8E-474A-85C8-817241DDE507}" destId="{FEF29F08-A8C4-4129-A181-C129A19CD2AF}" srcOrd="0" destOrd="0" presId="urn:microsoft.com/office/officeart/2005/8/layout/hierarchy3"/>
    <dgm:cxn modelId="{ADAAC10E-522C-41AD-A562-77F33A4C1DAB}" type="presOf" srcId="{19E21BFA-4E37-431E-B04A-B7532F28E21D}" destId="{CA281D5C-FC7D-4B23-A556-C4C60374336B}" srcOrd="1" destOrd="0" presId="urn:microsoft.com/office/officeart/2005/8/layout/hierarchy3"/>
    <dgm:cxn modelId="{7FD4A9E4-FCE7-45EE-BFA2-32DE68BE6789}" type="presOf" srcId="{53E8C687-B247-43F1-AC30-E71015A0009C}" destId="{E6FF6AF6-C106-4319-BE02-E7687ACE89E8}" srcOrd="0" destOrd="0" presId="urn:microsoft.com/office/officeart/2005/8/layout/hierarchy3"/>
    <dgm:cxn modelId="{D8AA979A-4BF5-45B4-A0CB-A23054B91F6E}" type="presOf" srcId="{19E21BFA-4E37-431E-B04A-B7532F28E21D}" destId="{3D09357A-DB04-469F-B664-F2DFB80B3DF6}" srcOrd="0" destOrd="0" presId="urn:microsoft.com/office/officeart/2005/8/layout/hierarchy3"/>
    <dgm:cxn modelId="{727F218D-99CD-4CE1-B82A-234269380A99}" type="presOf" srcId="{AB8D4801-8555-425F-A04B-840471511BA5}" destId="{39EF2083-221A-477C-BC0B-03945C8299C7}" srcOrd="0" destOrd="0" presId="urn:microsoft.com/office/officeart/2005/8/layout/hierarchy3"/>
    <dgm:cxn modelId="{EAE13BF3-8E4B-483C-B75E-88499DEACEBE}" srcId="{B1C33830-9E78-4061-90F5-2B350356D94C}" destId="{AB8D4801-8555-425F-A04B-840471511BA5}" srcOrd="1" destOrd="0" parTransId="{6D6DF635-B710-4800-B371-7400BD1E0151}" sibTransId="{CBF41479-853F-4E21-BDA8-B1C4247B9DFA}"/>
    <dgm:cxn modelId="{3AB34CEE-6D24-46A3-830A-1681FCAD411C}" srcId="{19E21BFA-4E37-431E-B04A-B7532F28E21D}" destId="{12698A05-4E8C-4565-A3BD-E3E4AC1C4EDB}" srcOrd="0" destOrd="0" parTransId="{1A9F7B0B-C90A-480B-AECF-7F53D2BCDC1B}" sibTransId="{B1844AAE-7B27-41DF-8CC4-FBF90222EB41}"/>
    <dgm:cxn modelId="{4C85DA63-B188-466B-9672-E7134AFA4468}" srcId="{AB8D4801-8555-425F-A04B-840471511BA5}" destId="{EA0F346A-8829-425A-B726-92FB9B087B77}" srcOrd="0" destOrd="0" parTransId="{6CCE9139-4683-4CEF-B03D-48659A5C1C95}" sibTransId="{48751DDA-36C5-4E7E-BFFB-C1269A3DDACD}"/>
    <dgm:cxn modelId="{1BCD49A5-43A4-4DB2-B461-C9EAF56FB7DE}" type="presParOf" srcId="{5A8ECF04-10C0-46E3-9FE7-0184C809117B}" destId="{891D4F43-1AC2-45BA-ADB1-7E682794B3D6}" srcOrd="0" destOrd="0" presId="urn:microsoft.com/office/officeart/2005/8/layout/hierarchy3"/>
    <dgm:cxn modelId="{2DE50C44-E9FD-45F5-B859-22A1C72794CC}" type="presParOf" srcId="{891D4F43-1AC2-45BA-ADB1-7E682794B3D6}" destId="{C33AF389-E71F-41EF-A967-3EE063DACE4C}" srcOrd="0" destOrd="0" presId="urn:microsoft.com/office/officeart/2005/8/layout/hierarchy3"/>
    <dgm:cxn modelId="{7970438E-30D4-4902-B3BC-3D70342A1664}" type="presParOf" srcId="{C33AF389-E71F-41EF-A967-3EE063DACE4C}" destId="{3D09357A-DB04-469F-B664-F2DFB80B3DF6}" srcOrd="0" destOrd="0" presId="urn:microsoft.com/office/officeart/2005/8/layout/hierarchy3"/>
    <dgm:cxn modelId="{FE5EA456-BBA2-4BE6-837E-5A083AD7BE7C}" type="presParOf" srcId="{C33AF389-E71F-41EF-A967-3EE063DACE4C}" destId="{CA281D5C-FC7D-4B23-A556-C4C60374336B}" srcOrd="1" destOrd="0" presId="urn:microsoft.com/office/officeart/2005/8/layout/hierarchy3"/>
    <dgm:cxn modelId="{C52EF82F-BF57-438F-8263-5BE22BAC8D6C}" type="presParOf" srcId="{891D4F43-1AC2-45BA-ADB1-7E682794B3D6}" destId="{C5F5B5BE-8D48-4B95-BBBE-5D1BD407A09D}" srcOrd="1" destOrd="0" presId="urn:microsoft.com/office/officeart/2005/8/layout/hierarchy3"/>
    <dgm:cxn modelId="{AA882C58-3E8B-4C5E-9642-F1D1EC890BFF}" type="presParOf" srcId="{C5F5B5BE-8D48-4B95-BBBE-5D1BD407A09D}" destId="{DAFBAEF2-0B0B-4878-8502-53DFD971F086}" srcOrd="0" destOrd="0" presId="urn:microsoft.com/office/officeart/2005/8/layout/hierarchy3"/>
    <dgm:cxn modelId="{D5CF13B6-7FFC-4143-98B5-FDC9F2B7E75A}" type="presParOf" srcId="{C5F5B5BE-8D48-4B95-BBBE-5D1BD407A09D}" destId="{9B0E5194-A581-4FD2-8A7C-98C5A31CDA5E}" srcOrd="1" destOrd="0" presId="urn:microsoft.com/office/officeart/2005/8/layout/hierarchy3"/>
    <dgm:cxn modelId="{2513BE9B-EA03-4669-B035-5CD4D4748A53}" type="presParOf" srcId="{C5F5B5BE-8D48-4B95-BBBE-5D1BD407A09D}" destId="{E6BF9828-720F-45E0-AAB2-4393ED60B91C}" srcOrd="2" destOrd="0" presId="urn:microsoft.com/office/officeart/2005/8/layout/hierarchy3"/>
    <dgm:cxn modelId="{FCA61564-BEE8-445E-924C-CEA12CF396DF}" type="presParOf" srcId="{C5F5B5BE-8D48-4B95-BBBE-5D1BD407A09D}" destId="{3ED2A910-26DA-49DF-AD57-7B0A49A7129B}" srcOrd="3" destOrd="0" presId="urn:microsoft.com/office/officeart/2005/8/layout/hierarchy3"/>
    <dgm:cxn modelId="{8A709EEB-4A23-4968-90D7-5FF99AA83DE5}" type="presParOf" srcId="{C5F5B5BE-8D48-4B95-BBBE-5D1BD407A09D}" destId="{E6FF6AF6-C106-4319-BE02-E7687ACE89E8}" srcOrd="4" destOrd="0" presId="urn:microsoft.com/office/officeart/2005/8/layout/hierarchy3"/>
    <dgm:cxn modelId="{BB521B00-6104-4693-AE43-5830B5FF2F35}" type="presParOf" srcId="{C5F5B5BE-8D48-4B95-BBBE-5D1BD407A09D}" destId="{88C657B3-BE75-4A84-9194-63949921A81D}" srcOrd="5" destOrd="0" presId="urn:microsoft.com/office/officeart/2005/8/layout/hierarchy3"/>
    <dgm:cxn modelId="{9F6ECC6D-B96E-4F9C-BB67-E6F42E0F8695}" type="presParOf" srcId="{5A8ECF04-10C0-46E3-9FE7-0184C809117B}" destId="{9C5382C1-64E8-4769-A4DF-69530D3E0E38}" srcOrd="1" destOrd="0" presId="urn:microsoft.com/office/officeart/2005/8/layout/hierarchy3"/>
    <dgm:cxn modelId="{38E097CF-620B-4D8A-919F-EE7E037E4635}" type="presParOf" srcId="{9C5382C1-64E8-4769-A4DF-69530D3E0E38}" destId="{58AFA573-94CB-4675-989B-11F219641DA4}" srcOrd="0" destOrd="0" presId="urn:microsoft.com/office/officeart/2005/8/layout/hierarchy3"/>
    <dgm:cxn modelId="{42D1C059-EB93-41F7-B2E4-A0095580EDE7}" type="presParOf" srcId="{58AFA573-94CB-4675-989B-11F219641DA4}" destId="{39EF2083-221A-477C-BC0B-03945C8299C7}" srcOrd="0" destOrd="0" presId="urn:microsoft.com/office/officeart/2005/8/layout/hierarchy3"/>
    <dgm:cxn modelId="{B6AE6FF8-FDAC-49E3-BCE6-F9551C27A67F}" type="presParOf" srcId="{58AFA573-94CB-4675-989B-11F219641DA4}" destId="{D0EFD098-9D2B-4C02-A924-525837CE3583}" srcOrd="1" destOrd="0" presId="urn:microsoft.com/office/officeart/2005/8/layout/hierarchy3"/>
    <dgm:cxn modelId="{AAF2A352-E367-44FB-8C28-6D5DA01C5926}" type="presParOf" srcId="{9C5382C1-64E8-4769-A4DF-69530D3E0E38}" destId="{F62EA95E-42C4-4CFE-AD3A-59D99CE73FE6}" srcOrd="1" destOrd="0" presId="urn:microsoft.com/office/officeart/2005/8/layout/hierarchy3"/>
    <dgm:cxn modelId="{247493CD-78E9-4298-A739-CD8CFD052D06}" type="presParOf" srcId="{F62EA95E-42C4-4CFE-AD3A-59D99CE73FE6}" destId="{01A1D986-4D2A-4B0C-82CD-5C61212E35F4}" srcOrd="0" destOrd="0" presId="urn:microsoft.com/office/officeart/2005/8/layout/hierarchy3"/>
    <dgm:cxn modelId="{EF7EAB5B-7B31-44F5-9E00-EAC2F2C30A2D}" type="presParOf" srcId="{F62EA95E-42C4-4CFE-AD3A-59D99CE73FE6}" destId="{60BCBEBC-D977-4492-8187-B21FD82651AE}" srcOrd="1" destOrd="0" presId="urn:microsoft.com/office/officeart/2005/8/layout/hierarchy3"/>
    <dgm:cxn modelId="{A762AA41-727D-45F4-9AB3-84734CE8C99D}" type="presParOf" srcId="{F62EA95E-42C4-4CFE-AD3A-59D99CE73FE6}" destId="{F595ECE9-7D75-4AF8-855E-682CDF3B0BC9}" srcOrd="2" destOrd="0" presId="urn:microsoft.com/office/officeart/2005/8/layout/hierarchy3"/>
    <dgm:cxn modelId="{680A9BCC-F6E7-4865-93BF-AE3064C98CF1}" type="presParOf" srcId="{F62EA95E-42C4-4CFE-AD3A-59D99CE73FE6}" destId="{7FAE0488-AB9A-4A0C-917E-4C62F247A756}" srcOrd="3" destOrd="0" presId="urn:microsoft.com/office/officeart/2005/8/layout/hierarchy3"/>
    <dgm:cxn modelId="{43D81BBB-175C-4B1F-A41A-3E8462F4CA8A}" type="presParOf" srcId="{F62EA95E-42C4-4CFE-AD3A-59D99CE73FE6}" destId="{BF4B32DC-33F0-4783-8B88-41B60999FBAF}" srcOrd="4" destOrd="0" presId="urn:microsoft.com/office/officeart/2005/8/layout/hierarchy3"/>
    <dgm:cxn modelId="{A94CAC3C-9077-49CB-AAA7-A20598D8AA19}" type="presParOf" srcId="{F62EA95E-42C4-4CFE-AD3A-59D99CE73FE6}" destId="{FEF29F08-A8C4-4129-A181-C129A19CD2AF}"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1AB0E-8054-4EFA-97ED-F8A42E1D80DD}">
      <dsp:nvSpPr>
        <dsp:cNvPr id="0" name=""/>
        <dsp:cNvSpPr/>
      </dsp:nvSpPr>
      <dsp:spPr>
        <a:xfrm>
          <a:off x="0" y="266748"/>
          <a:ext cx="11089232" cy="3276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BE3CD3-934D-4FB8-9E7D-725646EEFB92}">
      <dsp:nvSpPr>
        <dsp:cNvPr id="0" name=""/>
        <dsp:cNvSpPr/>
      </dsp:nvSpPr>
      <dsp:spPr>
        <a:xfrm>
          <a:off x="554461" y="111036"/>
          <a:ext cx="7054913" cy="38376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Convenio de Articulación SENA</a:t>
          </a:r>
        </a:p>
      </dsp:txBody>
      <dsp:txXfrm>
        <a:off x="573195" y="129770"/>
        <a:ext cx="7017445" cy="346292"/>
      </dsp:txXfrm>
    </dsp:sp>
    <dsp:sp modelId="{97CFC802-A51A-4B2C-8446-3BC1E9F9CF27}">
      <dsp:nvSpPr>
        <dsp:cNvPr id="0" name=""/>
        <dsp:cNvSpPr/>
      </dsp:nvSpPr>
      <dsp:spPr>
        <a:xfrm>
          <a:off x="0" y="892596"/>
          <a:ext cx="11089232" cy="327600"/>
        </a:xfrm>
        <a:prstGeom prst="rect">
          <a:avLst/>
        </a:prstGeom>
        <a:solidFill>
          <a:schemeClr val="lt1">
            <a:alpha val="90000"/>
            <a:hueOff val="0"/>
            <a:satOff val="0"/>
            <a:lumOff val="0"/>
            <a:alphaOff val="0"/>
          </a:schemeClr>
        </a:solidFill>
        <a:ln w="19050" cap="rnd" cmpd="sng" algn="ctr">
          <a:solidFill>
            <a:schemeClr val="accent5">
              <a:hueOff val="-214613"/>
              <a:satOff val="0"/>
              <a:lumOff val="-566"/>
              <a:alphaOff val="0"/>
            </a:schemeClr>
          </a:solidFill>
          <a:prstDash val="solid"/>
        </a:ln>
        <a:effectLst/>
      </dsp:spPr>
      <dsp:style>
        <a:lnRef idx="2">
          <a:scrgbClr r="0" g="0" b="0"/>
        </a:lnRef>
        <a:fillRef idx="1">
          <a:scrgbClr r="0" g="0" b="0"/>
        </a:fillRef>
        <a:effectRef idx="0">
          <a:scrgbClr r="0" g="0" b="0"/>
        </a:effectRef>
        <a:fontRef idx="minor"/>
      </dsp:style>
    </dsp:sp>
    <dsp:sp modelId="{496139D5-16B9-45DC-97CF-E78C7A572226}">
      <dsp:nvSpPr>
        <dsp:cNvPr id="0" name=""/>
        <dsp:cNvSpPr/>
      </dsp:nvSpPr>
      <dsp:spPr>
        <a:xfrm>
          <a:off x="554461" y="700716"/>
          <a:ext cx="10434690" cy="383760"/>
        </a:xfrm>
        <a:prstGeom prst="roundRect">
          <a:avLst/>
        </a:prstGeom>
        <a:solidFill>
          <a:schemeClr val="accent5">
            <a:hueOff val="-214613"/>
            <a:satOff val="0"/>
            <a:lumOff val="-56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Policía Nacional Programa </a:t>
          </a:r>
          <a:r>
            <a:rPr lang="es-CO" sz="2400" b="1" kern="1200" dirty="0" err="1">
              <a:solidFill>
                <a:srgbClr val="FFFFFF"/>
              </a:solidFill>
            </a:rPr>
            <a:t>Dare</a:t>
          </a:r>
          <a:endParaRPr lang="es-CO" sz="2400" b="1" kern="1200" dirty="0">
            <a:solidFill>
              <a:srgbClr val="FFFFFF"/>
            </a:solidFill>
          </a:endParaRPr>
        </a:p>
      </dsp:txBody>
      <dsp:txXfrm>
        <a:off x="573195" y="719450"/>
        <a:ext cx="10397222" cy="346292"/>
      </dsp:txXfrm>
    </dsp:sp>
    <dsp:sp modelId="{00E763C3-9D03-488D-9C49-5AE5E9317C67}">
      <dsp:nvSpPr>
        <dsp:cNvPr id="0" name=""/>
        <dsp:cNvSpPr/>
      </dsp:nvSpPr>
      <dsp:spPr>
        <a:xfrm>
          <a:off x="0" y="1482276"/>
          <a:ext cx="11089232" cy="327600"/>
        </a:xfrm>
        <a:prstGeom prst="rect">
          <a:avLst/>
        </a:prstGeom>
        <a:solidFill>
          <a:schemeClr val="lt1">
            <a:alpha val="90000"/>
            <a:hueOff val="0"/>
            <a:satOff val="0"/>
            <a:lumOff val="0"/>
            <a:alphaOff val="0"/>
          </a:schemeClr>
        </a:solidFill>
        <a:ln w="19050" cap="rnd" cmpd="sng" algn="ctr">
          <a:solidFill>
            <a:schemeClr val="accent5">
              <a:hueOff val="-429227"/>
              <a:satOff val="0"/>
              <a:lumOff val="-1133"/>
              <a:alphaOff val="0"/>
            </a:schemeClr>
          </a:solidFill>
          <a:prstDash val="solid"/>
        </a:ln>
        <a:effectLst/>
      </dsp:spPr>
      <dsp:style>
        <a:lnRef idx="2">
          <a:scrgbClr r="0" g="0" b="0"/>
        </a:lnRef>
        <a:fillRef idx="1">
          <a:scrgbClr r="0" g="0" b="0"/>
        </a:fillRef>
        <a:effectRef idx="0">
          <a:scrgbClr r="0" g="0" b="0"/>
        </a:effectRef>
        <a:fontRef idx="minor"/>
      </dsp:style>
    </dsp:sp>
    <dsp:sp modelId="{E5A13054-7C72-45B9-9D01-9DAFB3BD8C1B}">
      <dsp:nvSpPr>
        <dsp:cNvPr id="0" name=""/>
        <dsp:cNvSpPr/>
      </dsp:nvSpPr>
      <dsp:spPr>
        <a:xfrm>
          <a:off x="554461" y="1290396"/>
          <a:ext cx="7853904" cy="383760"/>
        </a:xfrm>
        <a:prstGeom prst="roundRect">
          <a:avLst/>
        </a:prstGeom>
        <a:solidFill>
          <a:schemeClr val="accent5">
            <a:hueOff val="-429227"/>
            <a:satOff val="0"/>
            <a:lumOff val="-113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Secretaría de Salud Girón</a:t>
          </a:r>
        </a:p>
      </dsp:txBody>
      <dsp:txXfrm>
        <a:off x="573195" y="1309130"/>
        <a:ext cx="7816436" cy="346292"/>
      </dsp:txXfrm>
    </dsp:sp>
    <dsp:sp modelId="{C0CA6605-D74E-459C-A62D-68E892DFBFD4}">
      <dsp:nvSpPr>
        <dsp:cNvPr id="0" name=""/>
        <dsp:cNvSpPr/>
      </dsp:nvSpPr>
      <dsp:spPr>
        <a:xfrm>
          <a:off x="0" y="2071956"/>
          <a:ext cx="11089232" cy="327600"/>
        </a:xfrm>
        <a:prstGeom prst="rect">
          <a:avLst/>
        </a:prstGeom>
        <a:solidFill>
          <a:schemeClr val="lt1">
            <a:alpha val="90000"/>
            <a:hueOff val="0"/>
            <a:satOff val="0"/>
            <a:lumOff val="0"/>
            <a:alphaOff val="0"/>
          </a:schemeClr>
        </a:solidFill>
        <a:ln w="19050" cap="rnd" cmpd="sng" algn="ctr">
          <a:solidFill>
            <a:schemeClr val="accent5">
              <a:hueOff val="-643840"/>
              <a:satOff val="0"/>
              <a:lumOff val="-1699"/>
              <a:alphaOff val="0"/>
            </a:schemeClr>
          </a:solidFill>
          <a:prstDash val="solid"/>
        </a:ln>
        <a:effectLst/>
      </dsp:spPr>
      <dsp:style>
        <a:lnRef idx="2">
          <a:scrgbClr r="0" g="0" b="0"/>
        </a:lnRef>
        <a:fillRef idx="1">
          <a:scrgbClr r="0" g="0" b="0"/>
        </a:fillRef>
        <a:effectRef idx="0">
          <a:scrgbClr r="0" g="0" b="0"/>
        </a:effectRef>
        <a:fontRef idx="minor"/>
      </dsp:style>
    </dsp:sp>
    <dsp:sp modelId="{54991296-384E-4B2C-A612-862BA2C61EAB}">
      <dsp:nvSpPr>
        <dsp:cNvPr id="0" name=""/>
        <dsp:cNvSpPr/>
      </dsp:nvSpPr>
      <dsp:spPr>
        <a:xfrm>
          <a:off x="554461" y="1880076"/>
          <a:ext cx="8775463" cy="383760"/>
        </a:xfrm>
        <a:prstGeom prst="roundRect">
          <a:avLst/>
        </a:prstGeom>
        <a:solidFill>
          <a:schemeClr val="accent5">
            <a:hueOff val="-643840"/>
            <a:satOff val="0"/>
            <a:lumOff val="-16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EDIARTE, ED. HISPANOAMERICA</a:t>
          </a:r>
        </a:p>
      </dsp:txBody>
      <dsp:txXfrm>
        <a:off x="573195" y="1898810"/>
        <a:ext cx="8737995" cy="346292"/>
      </dsp:txXfrm>
    </dsp:sp>
    <dsp:sp modelId="{2474A90E-0014-4C6B-BF0C-00F256AC6078}">
      <dsp:nvSpPr>
        <dsp:cNvPr id="0" name=""/>
        <dsp:cNvSpPr/>
      </dsp:nvSpPr>
      <dsp:spPr>
        <a:xfrm>
          <a:off x="0" y="2661636"/>
          <a:ext cx="11089232" cy="327600"/>
        </a:xfrm>
        <a:prstGeom prst="rect">
          <a:avLst/>
        </a:prstGeom>
        <a:solidFill>
          <a:schemeClr val="lt1">
            <a:alpha val="90000"/>
            <a:hueOff val="0"/>
            <a:satOff val="0"/>
            <a:lumOff val="0"/>
            <a:alphaOff val="0"/>
          </a:schemeClr>
        </a:solidFill>
        <a:ln w="19050" cap="rnd" cmpd="sng" algn="ctr">
          <a:solidFill>
            <a:schemeClr val="accent5">
              <a:hueOff val="-858453"/>
              <a:satOff val="0"/>
              <a:lumOff val="-2266"/>
              <a:alphaOff val="0"/>
            </a:schemeClr>
          </a:solidFill>
          <a:prstDash val="solid"/>
        </a:ln>
        <a:effectLst/>
      </dsp:spPr>
      <dsp:style>
        <a:lnRef idx="2">
          <a:scrgbClr r="0" g="0" b="0"/>
        </a:lnRef>
        <a:fillRef idx="1">
          <a:scrgbClr r="0" g="0" b="0"/>
        </a:fillRef>
        <a:effectRef idx="0">
          <a:scrgbClr r="0" g="0" b="0"/>
        </a:effectRef>
        <a:fontRef idx="minor"/>
      </dsp:style>
    </dsp:sp>
    <dsp:sp modelId="{853A473F-BF57-4A64-A199-4A5FC8C95235}">
      <dsp:nvSpPr>
        <dsp:cNvPr id="0" name=""/>
        <dsp:cNvSpPr/>
      </dsp:nvSpPr>
      <dsp:spPr>
        <a:xfrm>
          <a:off x="554461" y="2469756"/>
          <a:ext cx="4645911" cy="383760"/>
        </a:xfrm>
        <a:prstGeom prst="roundRect">
          <a:avLst/>
        </a:prstGeom>
        <a:solidFill>
          <a:schemeClr val="accent5">
            <a:hueOff val="-858453"/>
            <a:satOff val="0"/>
            <a:lumOff val="-226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Casa Adulto Mayor</a:t>
          </a:r>
        </a:p>
      </dsp:txBody>
      <dsp:txXfrm>
        <a:off x="573195" y="2488490"/>
        <a:ext cx="4608443" cy="346292"/>
      </dsp:txXfrm>
    </dsp:sp>
    <dsp:sp modelId="{B46C5236-8392-416E-AB5C-DB34214B8542}">
      <dsp:nvSpPr>
        <dsp:cNvPr id="0" name=""/>
        <dsp:cNvSpPr/>
      </dsp:nvSpPr>
      <dsp:spPr>
        <a:xfrm>
          <a:off x="0" y="3251316"/>
          <a:ext cx="11089232" cy="327600"/>
        </a:xfrm>
        <a:prstGeom prst="rect">
          <a:avLst/>
        </a:prstGeom>
        <a:solidFill>
          <a:schemeClr val="lt1">
            <a:alpha val="90000"/>
            <a:hueOff val="0"/>
            <a:satOff val="0"/>
            <a:lumOff val="0"/>
            <a:alphaOff val="0"/>
          </a:schemeClr>
        </a:solidFill>
        <a:ln w="19050" cap="rnd" cmpd="sng" algn="ctr">
          <a:solidFill>
            <a:schemeClr val="accent5">
              <a:hueOff val="-1073067"/>
              <a:satOff val="0"/>
              <a:lumOff val="-2832"/>
              <a:alphaOff val="0"/>
            </a:schemeClr>
          </a:solidFill>
          <a:prstDash val="solid"/>
        </a:ln>
        <a:effectLst/>
      </dsp:spPr>
      <dsp:style>
        <a:lnRef idx="2">
          <a:scrgbClr r="0" g="0" b="0"/>
        </a:lnRef>
        <a:fillRef idx="1">
          <a:scrgbClr r="0" g="0" b="0"/>
        </a:fillRef>
        <a:effectRef idx="0">
          <a:scrgbClr r="0" g="0" b="0"/>
        </a:effectRef>
        <a:fontRef idx="minor"/>
      </dsp:style>
    </dsp:sp>
    <dsp:sp modelId="{390BB7AE-2C71-46C7-8B11-099A9321A57F}">
      <dsp:nvSpPr>
        <dsp:cNvPr id="0" name=""/>
        <dsp:cNvSpPr/>
      </dsp:nvSpPr>
      <dsp:spPr>
        <a:xfrm>
          <a:off x="554461" y="3059436"/>
          <a:ext cx="8004961" cy="383760"/>
        </a:xfrm>
        <a:prstGeom prst="roundRect">
          <a:avLst/>
        </a:prstGeom>
        <a:solidFill>
          <a:schemeClr val="accent5">
            <a:hueOff val="-1073067"/>
            <a:satOff val="0"/>
            <a:lumOff val="-283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Convenio con AMB y CDMB </a:t>
          </a:r>
        </a:p>
      </dsp:txBody>
      <dsp:txXfrm>
        <a:off x="573195" y="3078170"/>
        <a:ext cx="7967493" cy="346292"/>
      </dsp:txXfrm>
    </dsp:sp>
    <dsp:sp modelId="{629DCCD6-187E-4345-BF84-4FCBBEE062EA}">
      <dsp:nvSpPr>
        <dsp:cNvPr id="0" name=""/>
        <dsp:cNvSpPr/>
      </dsp:nvSpPr>
      <dsp:spPr>
        <a:xfrm>
          <a:off x="0" y="3840996"/>
          <a:ext cx="11089232" cy="327600"/>
        </a:xfrm>
        <a:prstGeom prst="rect">
          <a:avLst/>
        </a:prstGeom>
        <a:solidFill>
          <a:schemeClr val="lt1">
            <a:alpha val="90000"/>
            <a:hueOff val="0"/>
            <a:satOff val="0"/>
            <a:lumOff val="0"/>
            <a:alphaOff val="0"/>
          </a:schemeClr>
        </a:solidFill>
        <a:ln w="19050" cap="rnd" cmpd="sng" algn="ctr">
          <a:solidFill>
            <a:schemeClr val="accent5">
              <a:hueOff val="-1287680"/>
              <a:satOff val="0"/>
              <a:lumOff val="-3399"/>
              <a:alphaOff val="0"/>
            </a:schemeClr>
          </a:solidFill>
          <a:prstDash val="solid"/>
        </a:ln>
        <a:effectLst/>
      </dsp:spPr>
      <dsp:style>
        <a:lnRef idx="2">
          <a:scrgbClr r="0" g="0" b="0"/>
        </a:lnRef>
        <a:fillRef idx="1">
          <a:scrgbClr r="0" g="0" b="0"/>
        </a:fillRef>
        <a:effectRef idx="0">
          <a:scrgbClr r="0" g="0" b="0"/>
        </a:effectRef>
        <a:fontRef idx="minor"/>
      </dsp:style>
    </dsp:sp>
    <dsp:sp modelId="{6D4DF17B-568B-479C-A00F-F94A523BE8F9}">
      <dsp:nvSpPr>
        <dsp:cNvPr id="0" name=""/>
        <dsp:cNvSpPr/>
      </dsp:nvSpPr>
      <dsp:spPr>
        <a:xfrm>
          <a:off x="554461" y="3649116"/>
          <a:ext cx="8241328" cy="383760"/>
        </a:xfrm>
        <a:prstGeom prst="roundRect">
          <a:avLst/>
        </a:prstGeom>
        <a:solidFill>
          <a:schemeClr val="accent5">
            <a:hueOff val="-1287680"/>
            <a:satOff val="0"/>
            <a:lumOff val="-339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UCC, UPB, CAJASAN, UTS</a:t>
          </a:r>
        </a:p>
      </dsp:txBody>
      <dsp:txXfrm>
        <a:off x="573195" y="3667850"/>
        <a:ext cx="8203860" cy="346292"/>
      </dsp:txXfrm>
    </dsp:sp>
    <dsp:sp modelId="{6E33ED77-F132-4F45-9A3D-3192DBE39758}">
      <dsp:nvSpPr>
        <dsp:cNvPr id="0" name=""/>
        <dsp:cNvSpPr/>
      </dsp:nvSpPr>
      <dsp:spPr>
        <a:xfrm>
          <a:off x="0" y="4430676"/>
          <a:ext cx="11089232" cy="327600"/>
        </a:xfrm>
        <a:prstGeom prst="rect">
          <a:avLst/>
        </a:prstGeom>
        <a:solidFill>
          <a:schemeClr val="lt1">
            <a:alpha val="90000"/>
            <a:hueOff val="0"/>
            <a:satOff val="0"/>
            <a:lumOff val="0"/>
            <a:alphaOff val="0"/>
          </a:schemeClr>
        </a:solidFill>
        <a:ln w="19050" cap="rnd" cmpd="sng" algn="ctr">
          <a:solidFill>
            <a:schemeClr val="accent5">
              <a:hueOff val="-1502293"/>
              <a:satOff val="0"/>
              <a:lumOff val="-3965"/>
              <a:alphaOff val="0"/>
            </a:schemeClr>
          </a:solidFill>
          <a:prstDash val="solid"/>
        </a:ln>
        <a:effectLst/>
      </dsp:spPr>
      <dsp:style>
        <a:lnRef idx="2">
          <a:scrgbClr r="0" g="0" b="0"/>
        </a:lnRef>
        <a:fillRef idx="1">
          <a:scrgbClr r="0" g="0" b="0"/>
        </a:fillRef>
        <a:effectRef idx="0">
          <a:scrgbClr r="0" g="0" b="0"/>
        </a:effectRef>
        <a:fontRef idx="minor"/>
      </dsp:style>
    </dsp:sp>
    <dsp:sp modelId="{8B016BCC-0017-4214-9F05-740F7035CF8A}">
      <dsp:nvSpPr>
        <dsp:cNvPr id="0" name=""/>
        <dsp:cNvSpPr/>
      </dsp:nvSpPr>
      <dsp:spPr>
        <a:xfrm>
          <a:off x="554461" y="4238796"/>
          <a:ext cx="9520427" cy="383760"/>
        </a:xfrm>
        <a:prstGeom prst="roundRect">
          <a:avLst/>
        </a:prstGeom>
        <a:solidFill>
          <a:schemeClr val="accent5">
            <a:hueOff val="-1502293"/>
            <a:satOff val="0"/>
            <a:lumOff val="-39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SECRETARIA DE CULTURA Y  DEPORTE</a:t>
          </a:r>
        </a:p>
      </dsp:txBody>
      <dsp:txXfrm>
        <a:off x="573195" y="4257530"/>
        <a:ext cx="9482959" cy="346292"/>
      </dsp:txXfrm>
    </dsp:sp>
    <dsp:sp modelId="{C78CB202-9409-4FED-BB0D-0331F49E8B04}">
      <dsp:nvSpPr>
        <dsp:cNvPr id="0" name=""/>
        <dsp:cNvSpPr/>
      </dsp:nvSpPr>
      <dsp:spPr>
        <a:xfrm>
          <a:off x="0" y="5020356"/>
          <a:ext cx="11089232" cy="327600"/>
        </a:xfrm>
        <a:prstGeom prst="rect">
          <a:avLst/>
        </a:prstGeom>
        <a:solidFill>
          <a:schemeClr val="lt1">
            <a:alpha val="90000"/>
            <a:hueOff val="0"/>
            <a:satOff val="0"/>
            <a:lumOff val="0"/>
            <a:alphaOff val="0"/>
          </a:schemeClr>
        </a:solidFill>
        <a:ln w="19050" cap="rnd" cmpd="sng" algn="ctr">
          <a:solidFill>
            <a:schemeClr val="accent5">
              <a:hueOff val="-1716907"/>
              <a:satOff val="0"/>
              <a:lumOff val="-4532"/>
              <a:alphaOff val="0"/>
            </a:schemeClr>
          </a:solidFill>
          <a:prstDash val="solid"/>
        </a:ln>
        <a:effectLst/>
      </dsp:spPr>
      <dsp:style>
        <a:lnRef idx="2">
          <a:scrgbClr r="0" g="0" b="0"/>
        </a:lnRef>
        <a:fillRef idx="1">
          <a:scrgbClr r="0" g="0" b="0"/>
        </a:fillRef>
        <a:effectRef idx="0">
          <a:scrgbClr r="0" g="0" b="0"/>
        </a:effectRef>
        <a:fontRef idx="minor"/>
      </dsp:style>
    </dsp:sp>
    <dsp:sp modelId="{D7428701-2747-476E-97DC-796175E2C8F6}">
      <dsp:nvSpPr>
        <dsp:cNvPr id="0" name=""/>
        <dsp:cNvSpPr/>
      </dsp:nvSpPr>
      <dsp:spPr>
        <a:xfrm>
          <a:off x="554461" y="4828476"/>
          <a:ext cx="8775463" cy="383760"/>
        </a:xfrm>
        <a:prstGeom prst="roundRect">
          <a:avLst/>
        </a:prstGeom>
        <a:solidFill>
          <a:schemeClr val="accent5">
            <a:hueOff val="-1716907"/>
            <a:satOff val="0"/>
            <a:lumOff val="-453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Secretaria de Juventudes</a:t>
          </a:r>
        </a:p>
      </dsp:txBody>
      <dsp:txXfrm>
        <a:off x="573195" y="4847210"/>
        <a:ext cx="8737995" cy="346292"/>
      </dsp:txXfrm>
    </dsp:sp>
    <dsp:sp modelId="{947DF85A-B8C3-447E-9131-F7431C072210}">
      <dsp:nvSpPr>
        <dsp:cNvPr id="0" name=""/>
        <dsp:cNvSpPr/>
      </dsp:nvSpPr>
      <dsp:spPr>
        <a:xfrm>
          <a:off x="0" y="5610035"/>
          <a:ext cx="11089232" cy="327600"/>
        </a:xfrm>
        <a:prstGeom prst="rect">
          <a:avLst/>
        </a:prstGeom>
        <a:solidFill>
          <a:schemeClr val="lt1">
            <a:alpha val="90000"/>
            <a:hueOff val="0"/>
            <a:satOff val="0"/>
            <a:lumOff val="0"/>
            <a:alphaOff val="0"/>
          </a:schemeClr>
        </a:solidFill>
        <a:ln w="19050" cap="rnd" cmpd="sng" algn="ctr">
          <a:solidFill>
            <a:schemeClr val="accent5">
              <a:hueOff val="-1931520"/>
              <a:satOff val="0"/>
              <a:lumOff val="-5098"/>
              <a:alphaOff val="0"/>
            </a:schemeClr>
          </a:solidFill>
          <a:prstDash val="solid"/>
        </a:ln>
        <a:effectLst/>
      </dsp:spPr>
      <dsp:style>
        <a:lnRef idx="2">
          <a:scrgbClr r="0" g="0" b="0"/>
        </a:lnRef>
        <a:fillRef idx="1">
          <a:scrgbClr r="0" g="0" b="0"/>
        </a:fillRef>
        <a:effectRef idx="0">
          <a:scrgbClr r="0" g="0" b="0"/>
        </a:effectRef>
        <a:fontRef idx="minor"/>
      </dsp:style>
    </dsp:sp>
    <dsp:sp modelId="{BAD37583-C661-43B2-B96E-C9A3A74ED326}">
      <dsp:nvSpPr>
        <dsp:cNvPr id="0" name=""/>
        <dsp:cNvSpPr/>
      </dsp:nvSpPr>
      <dsp:spPr>
        <a:xfrm>
          <a:off x="554461" y="5418155"/>
          <a:ext cx="10067913" cy="383760"/>
        </a:xfrm>
        <a:prstGeom prst="roundRect">
          <a:avLst/>
        </a:prstGeom>
        <a:solidFill>
          <a:schemeClr val="accent5">
            <a:hueOff val="-1931520"/>
            <a:satOff val="0"/>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403" tIns="0" rIns="293403" bIns="0" numCol="1" spcCol="1270" anchor="ctr" anchorCtr="0">
          <a:noAutofit/>
        </a:bodyPr>
        <a:lstStyle/>
        <a:p>
          <a:pPr lvl="0" algn="l" defTabSz="1066800">
            <a:lnSpc>
              <a:spcPct val="90000"/>
            </a:lnSpc>
            <a:spcBef>
              <a:spcPct val="0"/>
            </a:spcBef>
            <a:spcAft>
              <a:spcPct val="35000"/>
            </a:spcAft>
          </a:pPr>
          <a:r>
            <a:rPr lang="es-CO" sz="2400" b="1" kern="1200" dirty="0">
              <a:solidFill>
                <a:srgbClr val="FFFFFF"/>
              </a:solidFill>
            </a:rPr>
            <a:t>TELEFONICA - PROFUTURO</a:t>
          </a:r>
        </a:p>
      </dsp:txBody>
      <dsp:txXfrm>
        <a:off x="573195" y="5436889"/>
        <a:ext cx="10030445"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D24E2-F540-476E-9B71-2F31A373B24F}">
      <dsp:nvSpPr>
        <dsp:cNvPr id="0" name=""/>
        <dsp:cNvSpPr/>
      </dsp:nvSpPr>
      <dsp:spPr>
        <a:xfrm>
          <a:off x="0" y="46980"/>
          <a:ext cx="2080651" cy="179648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CO" sz="1600" b="1" kern="1200" dirty="0">
              <a:solidFill>
                <a:schemeClr val="bg1"/>
              </a:solidFill>
            </a:rPr>
            <a:t>Mantenimiento</a:t>
          </a:r>
        </a:p>
        <a:p>
          <a:pPr marL="171450" lvl="1" indent="-171450" algn="l" defTabSz="711200">
            <a:lnSpc>
              <a:spcPct val="90000"/>
            </a:lnSpc>
            <a:spcBef>
              <a:spcPct val="0"/>
            </a:spcBef>
            <a:spcAft>
              <a:spcPct val="15000"/>
            </a:spcAft>
            <a:buChar char="••"/>
          </a:pPr>
          <a:r>
            <a:rPr lang="es-CO" sz="1600" b="1" kern="1200" dirty="0">
              <a:solidFill>
                <a:schemeClr val="bg1"/>
              </a:solidFill>
            </a:rPr>
            <a:t>Computadores</a:t>
          </a:r>
        </a:p>
        <a:p>
          <a:pPr marL="171450" lvl="1" indent="-171450" algn="l" defTabSz="711200">
            <a:lnSpc>
              <a:spcPct val="90000"/>
            </a:lnSpc>
            <a:spcBef>
              <a:spcPct val="0"/>
            </a:spcBef>
            <a:spcAft>
              <a:spcPct val="15000"/>
            </a:spcAft>
            <a:buChar char="••"/>
          </a:pPr>
          <a:r>
            <a:rPr lang="es-CO" sz="1600" b="1" kern="1200" dirty="0">
              <a:solidFill>
                <a:schemeClr val="bg1"/>
              </a:solidFill>
            </a:rPr>
            <a:t>Aires y Ventiladores</a:t>
          </a:r>
        </a:p>
        <a:p>
          <a:pPr marL="171450" lvl="1" indent="-171450" algn="l" defTabSz="711200">
            <a:lnSpc>
              <a:spcPct val="90000"/>
            </a:lnSpc>
            <a:spcBef>
              <a:spcPct val="0"/>
            </a:spcBef>
            <a:spcAft>
              <a:spcPct val="15000"/>
            </a:spcAft>
            <a:buChar char="••"/>
          </a:pPr>
          <a:r>
            <a:rPr lang="es-CO" sz="1600" b="1" kern="1200" dirty="0">
              <a:solidFill>
                <a:schemeClr val="bg1"/>
              </a:solidFill>
            </a:rPr>
            <a:t>Extintores </a:t>
          </a:r>
        </a:p>
        <a:p>
          <a:pPr marL="171450" lvl="1" indent="-171450" algn="l" defTabSz="711200">
            <a:lnSpc>
              <a:spcPct val="90000"/>
            </a:lnSpc>
            <a:spcBef>
              <a:spcPct val="0"/>
            </a:spcBef>
            <a:spcAft>
              <a:spcPct val="15000"/>
            </a:spcAft>
            <a:buChar char="••"/>
          </a:pPr>
          <a:r>
            <a:rPr lang="es-CO" sz="1600" b="1" kern="1200" dirty="0" err="1">
              <a:solidFill>
                <a:schemeClr val="bg1"/>
              </a:solidFill>
            </a:rPr>
            <a:t>Wi</a:t>
          </a:r>
          <a:r>
            <a:rPr lang="es-CO" sz="1600" b="1" kern="1200" dirty="0">
              <a:solidFill>
                <a:schemeClr val="bg1"/>
              </a:solidFill>
            </a:rPr>
            <a:t> Fi</a:t>
          </a:r>
        </a:p>
      </dsp:txBody>
      <dsp:txXfrm>
        <a:off x="0" y="46980"/>
        <a:ext cx="2080651" cy="1796482"/>
      </dsp:txXfrm>
    </dsp:sp>
    <dsp:sp modelId="{490A6FDD-7E06-4718-95BA-05F4673AB908}">
      <dsp:nvSpPr>
        <dsp:cNvPr id="0" name=""/>
        <dsp:cNvSpPr/>
      </dsp:nvSpPr>
      <dsp:spPr>
        <a:xfrm>
          <a:off x="2440680" y="159919"/>
          <a:ext cx="2034179" cy="143258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a:solidFill>
                <a:srgbClr val="FFFFFF"/>
              </a:solidFill>
            </a:rPr>
            <a:t>Telefonía- Internet</a:t>
          </a:r>
        </a:p>
        <a:p>
          <a:pPr lvl="0" algn="ctr" defTabSz="800100">
            <a:lnSpc>
              <a:spcPct val="90000"/>
            </a:lnSpc>
            <a:spcBef>
              <a:spcPct val="0"/>
            </a:spcBef>
            <a:spcAft>
              <a:spcPct val="35000"/>
            </a:spcAft>
          </a:pPr>
          <a:r>
            <a:rPr lang="es-CO" sz="1800" b="1" kern="1200" dirty="0">
              <a:solidFill>
                <a:srgbClr val="FFFFFF"/>
              </a:solidFill>
            </a:rPr>
            <a:t>Ampliación Plataforma Institucional</a:t>
          </a:r>
        </a:p>
      </dsp:txBody>
      <dsp:txXfrm>
        <a:off x="2440680" y="159919"/>
        <a:ext cx="2034179" cy="1432587"/>
      </dsp:txXfrm>
    </dsp:sp>
    <dsp:sp modelId="{F00F15AE-C054-4134-AD80-2F5FB2A78552}">
      <dsp:nvSpPr>
        <dsp:cNvPr id="0" name=""/>
        <dsp:cNvSpPr/>
      </dsp:nvSpPr>
      <dsp:spPr>
        <a:xfrm>
          <a:off x="4889170" y="240313"/>
          <a:ext cx="2154773" cy="1195622"/>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dirty="0">
              <a:solidFill>
                <a:srgbClr val="FFFFFF"/>
              </a:solidFill>
            </a:rPr>
            <a:t>Póliza Seguro</a:t>
          </a:r>
        </a:p>
      </dsp:txBody>
      <dsp:txXfrm>
        <a:off x="4889170" y="240313"/>
        <a:ext cx="2154773" cy="1195622"/>
      </dsp:txXfrm>
    </dsp:sp>
    <dsp:sp modelId="{1790033C-174F-4483-B212-323D1183C93E}">
      <dsp:nvSpPr>
        <dsp:cNvPr id="0" name=""/>
        <dsp:cNvSpPr/>
      </dsp:nvSpPr>
      <dsp:spPr>
        <a:xfrm>
          <a:off x="7252552" y="240324"/>
          <a:ext cx="2873784" cy="1191413"/>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CO" sz="1600" b="1" kern="1200" dirty="0">
              <a:solidFill>
                <a:srgbClr val="FFFFFF"/>
              </a:solidFill>
            </a:rPr>
            <a:t>Servicios Profesionales</a:t>
          </a:r>
        </a:p>
        <a:p>
          <a:pPr marL="171450" lvl="1" indent="-171450" algn="l" defTabSz="711200">
            <a:lnSpc>
              <a:spcPct val="90000"/>
            </a:lnSpc>
            <a:spcBef>
              <a:spcPct val="0"/>
            </a:spcBef>
            <a:spcAft>
              <a:spcPct val="15000"/>
            </a:spcAft>
            <a:buChar char="••"/>
          </a:pPr>
          <a:r>
            <a:rPr lang="es-CO" sz="1600" b="1" kern="1200" dirty="0">
              <a:solidFill>
                <a:srgbClr val="FFFFFF"/>
              </a:solidFill>
            </a:rPr>
            <a:t>Abogada</a:t>
          </a:r>
        </a:p>
        <a:p>
          <a:pPr marL="171450" lvl="1" indent="-171450" algn="l" defTabSz="711200">
            <a:lnSpc>
              <a:spcPct val="90000"/>
            </a:lnSpc>
            <a:spcBef>
              <a:spcPct val="0"/>
            </a:spcBef>
            <a:spcAft>
              <a:spcPct val="15000"/>
            </a:spcAft>
            <a:buChar char="••"/>
          </a:pPr>
          <a:r>
            <a:rPr lang="es-CO" sz="1600" b="1" kern="1200" dirty="0">
              <a:solidFill>
                <a:srgbClr val="FFFFFF"/>
              </a:solidFill>
            </a:rPr>
            <a:t>Contadora</a:t>
          </a:r>
        </a:p>
      </dsp:txBody>
      <dsp:txXfrm>
        <a:off x="7252552" y="240324"/>
        <a:ext cx="2873784" cy="1191413"/>
      </dsp:txXfrm>
    </dsp:sp>
    <dsp:sp modelId="{E0AF6C5B-EAB9-4EC4-8551-2E5A7E3D107C}">
      <dsp:nvSpPr>
        <dsp:cNvPr id="0" name=""/>
        <dsp:cNvSpPr/>
      </dsp:nvSpPr>
      <dsp:spPr>
        <a:xfrm>
          <a:off x="173441" y="2207640"/>
          <a:ext cx="3500741" cy="1894196"/>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CO" sz="1800" b="1" kern="1200" dirty="0">
              <a:solidFill>
                <a:srgbClr val="FFFFFF"/>
              </a:solidFill>
            </a:rPr>
            <a:t>Impresos y Publicaciones</a:t>
          </a:r>
        </a:p>
        <a:p>
          <a:pPr marL="114300" lvl="1" indent="-114300" algn="l" defTabSz="622300">
            <a:lnSpc>
              <a:spcPct val="90000"/>
            </a:lnSpc>
            <a:spcBef>
              <a:spcPct val="0"/>
            </a:spcBef>
            <a:spcAft>
              <a:spcPct val="15000"/>
            </a:spcAft>
            <a:buChar char="••"/>
          </a:pPr>
          <a:r>
            <a:rPr lang="es-CO" sz="1400" b="1" kern="1200" dirty="0">
              <a:solidFill>
                <a:srgbClr val="FFFFFF"/>
              </a:solidFill>
            </a:rPr>
            <a:t>Formatos</a:t>
          </a:r>
        </a:p>
        <a:p>
          <a:pPr marL="114300" lvl="1" indent="-114300" algn="l" defTabSz="622300">
            <a:lnSpc>
              <a:spcPct val="90000"/>
            </a:lnSpc>
            <a:spcBef>
              <a:spcPct val="0"/>
            </a:spcBef>
            <a:spcAft>
              <a:spcPct val="15000"/>
            </a:spcAft>
            <a:buChar char="••"/>
          </a:pPr>
          <a:r>
            <a:rPr lang="es-CO" sz="1400" b="1" kern="1200" dirty="0">
              <a:solidFill>
                <a:srgbClr val="FFFFFF"/>
              </a:solidFill>
            </a:rPr>
            <a:t>Papelería pre impresa</a:t>
          </a:r>
        </a:p>
        <a:p>
          <a:pPr marL="114300" lvl="1" indent="-114300" algn="l" defTabSz="622300">
            <a:lnSpc>
              <a:spcPct val="90000"/>
            </a:lnSpc>
            <a:spcBef>
              <a:spcPct val="0"/>
            </a:spcBef>
            <a:spcAft>
              <a:spcPct val="15000"/>
            </a:spcAft>
            <a:buChar char="••"/>
          </a:pPr>
          <a:r>
            <a:rPr lang="es-CO" sz="1400" b="1" kern="1200" dirty="0">
              <a:solidFill>
                <a:srgbClr val="FFFFFF"/>
              </a:solidFill>
            </a:rPr>
            <a:t>Diplomas – Menciones</a:t>
          </a:r>
        </a:p>
        <a:p>
          <a:pPr marL="114300" lvl="1" indent="-114300" algn="l" defTabSz="622300">
            <a:lnSpc>
              <a:spcPct val="90000"/>
            </a:lnSpc>
            <a:spcBef>
              <a:spcPct val="0"/>
            </a:spcBef>
            <a:spcAft>
              <a:spcPct val="15000"/>
            </a:spcAft>
            <a:buChar char="••"/>
          </a:pPr>
          <a:r>
            <a:rPr lang="es-CO" sz="1400" b="1" kern="1200" dirty="0">
              <a:solidFill>
                <a:srgbClr val="FFFFFF"/>
              </a:solidFill>
            </a:rPr>
            <a:t> Guías y talleres para estudiantes</a:t>
          </a:r>
        </a:p>
      </dsp:txBody>
      <dsp:txXfrm>
        <a:off x="173441" y="2207640"/>
        <a:ext cx="3500741" cy="1894196"/>
      </dsp:txXfrm>
    </dsp:sp>
    <dsp:sp modelId="{38B473B9-979C-4FFE-9B57-5466E88C2B57}">
      <dsp:nvSpPr>
        <dsp:cNvPr id="0" name=""/>
        <dsp:cNvSpPr/>
      </dsp:nvSpPr>
      <dsp:spPr>
        <a:xfrm>
          <a:off x="3925875" y="2283301"/>
          <a:ext cx="4368885" cy="177272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CO" sz="1600" b="1" kern="1200" dirty="0">
              <a:solidFill>
                <a:schemeClr val="bg1"/>
              </a:solidFill>
            </a:rPr>
            <a:t>Materiales y Suministros</a:t>
          </a:r>
        </a:p>
        <a:p>
          <a:pPr marL="171450" lvl="1" indent="-171450" algn="l" defTabSz="711200">
            <a:lnSpc>
              <a:spcPct val="90000"/>
            </a:lnSpc>
            <a:spcBef>
              <a:spcPct val="0"/>
            </a:spcBef>
            <a:spcAft>
              <a:spcPct val="15000"/>
            </a:spcAft>
            <a:buChar char="••"/>
          </a:pPr>
          <a:r>
            <a:rPr lang="es-CO" sz="1600" b="1" kern="1200" dirty="0">
              <a:solidFill>
                <a:schemeClr val="bg1"/>
              </a:solidFill>
            </a:rPr>
            <a:t>Elementos de Papelería</a:t>
          </a:r>
        </a:p>
        <a:p>
          <a:pPr marL="171450" lvl="1" indent="-171450" algn="l" defTabSz="711200">
            <a:lnSpc>
              <a:spcPct val="90000"/>
            </a:lnSpc>
            <a:spcBef>
              <a:spcPct val="0"/>
            </a:spcBef>
            <a:spcAft>
              <a:spcPct val="15000"/>
            </a:spcAft>
            <a:buChar char="••"/>
          </a:pPr>
          <a:r>
            <a:rPr lang="es-CO" sz="1600" b="1" kern="1200" dirty="0">
              <a:solidFill>
                <a:schemeClr val="bg1"/>
              </a:solidFill>
            </a:rPr>
            <a:t>Elementos de Aseo</a:t>
          </a:r>
        </a:p>
        <a:p>
          <a:pPr marL="171450" lvl="1" indent="-171450" algn="l" defTabSz="711200">
            <a:lnSpc>
              <a:spcPct val="90000"/>
            </a:lnSpc>
            <a:spcBef>
              <a:spcPct val="0"/>
            </a:spcBef>
            <a:spcAft>
              <a:spcPct val="15000"/>
            </a:spcAft>
            <a:buChar char="••"/>
          </a:pPr>
          <a:r>
            <a:rPr lang="es-CO" sz="1600" b="1" kern="1200" dirty="0">
              <a:solidFill>
                <a:schemeClr val="bg1"/>
              </a:solidFill>
            </a:rPr>
            <a:t>Insumos de Bioseguridad</a:t>
          </a:r>
        </a:p>
        <a:p>
          <a:pPr marL="171450" lvl="1" indent="-171450" algn="l" defTabSz="711200">
            <a:lnSpc>
              <a:spcPct val="90000"/>
            </a:lnSpc>
            <a:spcBef>
              <a:spcPct val="0"/>
            </a:spcBef>
            <a:spcAft>
              <a:spcPct val="15000"/>
            </a:spcAft>
            <a:buChar char="••"/>
          </a:pPr>
          <a:r>
            <a:rPr lang="es-CO" sz="1600" b="1" kern="1200" dirty="0">
              <a:solidFill>
                <a:schemeClr val="bg1"/>
              </a:solidFill>
            </a:rPr>
            <a:t>Kits escolares para todos los estudiantes</a:t>
          </a:r>
        </a:p>
      </dsp:txBody>
      <dsp:txXfrm>
        <a:off x="3925875" y="2283301"/>
        <a:ext cx="4368885" cy="1772726"/>
      </dsp:txXfrm>
    </dsp:sp>
    <dsp:sp modelId="{8138085C-8470-4D4B-A9B5-48C2FED87830}">
      <dsp:nvSpPr>
        <dsp:cNvPr id="0" name=""/>
        <dsp:cNvSpPr/>
      </dsp:nvSpPr>
      <dsp:spPr>
        <a:xfrm>
          <a:off x="8570419" y="2250429"/>
          <a:ext cx="2518812" cy="168866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dirty="0">
              <a:solidFill>
                <a:srgbClr val="FFFFFF"/>
              </a:solidFill>
            </a:rPr>
            <a:t>Compra de Equipos</a:t>
          </a:r>
        </a:p>
        <a:p>
          <a:pPr lvl="0" algn="ctr" defTabSz="711200">
            <a:lnSpc>
              <a:spcPct val="90000"/>
            </a:lnSpc>
            <a:spcBef>
              <a:spcPct val="0"/>
            </a:spcBef>
            <a:spcAft>
              <a:spcPct val="35000"/>
            </a:spcAft>
          </a:pPr>
          <a:r>
            <a:rPr lang="es-CO" sz="1600" b="1" kern="1200" dirty="0">
              <a:solidFill>
                <a:srgbClr val="FFFFFF"/>
              </a:solidFill>
            </a:rPr>
            <a:t>2  Fotocopiadoras</a:t>
          </a:r>
        </a:p>
        <a:p>
          <a:pPr lvl="0" algn="ctr" defTabSz="711200">
            <a:lnSpc>
              <a:spcPct val="90000"/>
            </a:lnSpc>
            <a:spcBef>
              <a:spcPct val="0"/>
            </a:spcBef>
            <a:spcAft>
              <a:spcPct val="35000"/>
            </a:spcAft>
          </a:pPr>
          <a:r>
            <a:rPr lang="es-CO" sz="1600" b="1" kern="1200" dirty="0">
              <a:solidFill>
                <a:srgbClr val="FFFFFF"/>
              </a:solidFill>
            </a:rPr>
            <a:t>4 Pc para secretaria</a:t>
          </a:r>
        </a:p>
        <a:p>
          <a:pPr lvl="0" algn="ctr" defTabSz="711200">
            <a:lnSpc>
              <a:spcPct val="90000"/>
            </a:lnSpc>
            <a:spcBef>
              <a:spcPct val="0"/>
            </a:spcBef>
            <a:spcAft>
              <a:spcPct val="35000"/>
            </a:spcAft>
          </a:pPr>
          <a:r>
            <a:rPr lang="es-CO" sz="1600" b="1" kern="1200" dirty="0">
              <a:solidFill>
                <a:srgbClr val="FFFFFF"/>
              </a:solidFill>
            </a:rPr>
            <a:t>2 </a:t>
          </a:r>
          <a:r>
            <a:rPr lang="es-CO" sz="1600" b="1" kern="1200" dirty="0" err="1">
              <a:solidFill>
                <a:srgbClr val="FFFFFF"/>
              </a:solidFill>
            </a:rPr>
            <a:t>Portatiles</a:t>
          </a:r>
          <a:endParaRPr lang="es-CO" sz="1600" b="1" kern="1200" dirty="0">
            <a:solidFill>
              <a:srgbClr val="FFFFFF"/>
            </a:solidFill>
          </a:endParaRPr>
        </a:p>
        <a:p>
          <a:pPr lvl="0" algn="ctr" defTabSz="711200">
            <a:lnSpc>
              <a:spcPct val="90000"/>
            </a:lnSpc>
            <a:spcBef>
              <a:spcPct val="0"/>
            </a:spcBef>
            <a:spcAft>
              <a:spcPct val="35000"/>
            </a:spcAft>
          </a:pPr>
          <a:endParaRPr lang="es-CO" sz="1600" b="1" kern="1200" dirty="0">
            <a:solidFill>
              <a:srgbClr val="FFFFFF"/>
            </a:solidFill>
          </a:endParaRPr>
        </a:p>
      </dsp:txBody>
      <dsp:txXfrm>
        <a:off x="8570419" y="2250429"/>
        <a:ext cx="2518812" cy="16886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9357A-DB04-469F-B664-F2DFB80B3DF6}">
      <dsp:nvSpPr>
        <dsp:cNvPr id="0" name=""/>
        <dsp:cNvSpPr/>
      </dsp:nvSpPr>
      <dsp:spPr>
        <a:xfrm>
          <a:off x="2343696" y="2996"/>
          <a:ext cx="2429215" cy="1214607"/>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b="1" kern="1200" dirty="0">
              <a:solidFill>
                <a:srgbClr val="FFFFFF"/>
              </a:solidFill>
            </a:rPr>
            <a:t>DISEÑO PEDAGOGICO</a:t>
          </a:r>
        </a:p>
      </dsp:txBody>
      <dsp:txXfrm>
        <a:off x="2379271" y="38571"/>
        <a:ext cx="2358065" cy="1143457"/>
      </dsp:txXfrm>
    </dsp:sp>
    <dsp:sp modelId="{DAFBAEF2-0B0B-4878-8502-53DFD971F086}">
      <dsp:nvSpPr>
        <dsp:cNvPr id="0" name=""/>
        <dsp:cNvSpPr/>
      </dsp:nvSpPr>
      <dsp:spPr>
        <a:xfrm>
          <a:off x="2586618" y="1217604"/>
          <a:ext cx="242921" cy="910955"/>
        </a:xfrm>
        <a:custGeom>
          <a:avLst/>
          <a:gdLst/>
          <a:ahLst/>
          <a:cxnLst/>
          <a:rect l="0" t="0" r="0" b="0"/>
          <a:pathLst>
            <a:path>
              <a:moveTo>
                <a:pt x="0" y="0"/>
              </a:moveTo>
              <a:lnTo>
                <a:pt x="0" y="910955"/>
              </a:lnTo>
              <a:lnTo>
                <a:pt x="242921" y="91095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0E5194-A581-4FD2-8A7C-98C5A31CDA5E}">
      <dsp:nvSpPr>
        <dsp:cNvPr id="0" name=""/>
        <dsp:cNvSpPr/>
      </dsp:nvSpPr>
      <dsp:spPr>
        <a:xfrm>
          <a:off x="2829539" y="1521256"/>
          <a:ext cx="1943372" cy="1214607"/>
        </a:xfrm>
        <a:prstGeom prst="roundRect">
          <a:avLst>
            <a:gd name="adj" fmla="val 10000"/>
          </a:avLst>
        </a:prstGeom>
        <a:solidFill>
          <a:schemeClr val="accent5">
            <a:lumMod val="20000"/>
            <a:lumOff val="80000"/>
            <a:alpha val="9000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CO" sz="1700" b="1" kern="1200" dirty="0"/>
            <a:t>Plan de Estudios</a:t>
          </a:r>
        </a:p>
        <a:p>
          <a:pPr lvl="0" algn="ctr" defTabSz="755650">
            <a:lnSpc>
              <a:spcPct val="90000"/>
            </a:lnSpc>
            <a:spcBef>
              <a:spcPct val="0"/>
            </a:spcBef>
            <a:spcAft>
              <a:spcPct val="35000"/>
            </a:spcAft>
          </a:pPr>
          <a:r>
            <a:rPr lang="es-CO" sz="1700" b="1" kern="1200" dirty="0"/>
            <a:t>Modificación flexibilización covid-2020</a:t>
          </a:r>
        </a:p>
      </dsp:txBody>
      <dsp:txXfrm>
        <a:off x="2865114" y="1556831"/>
        <a:ext cx="1872222" cy="1143457"/>
      </dsp:txXfrm>
    </dsp:sp>
    <dsp:sp modelId="{E6BF9828-720F-45E0-AAB2-4393ED60B91C}">
      <dsp:nvSpPr>
        <dsp:cNvPr id="0" name=""/>
        <dsp:cNvSpPr/>
      </dsp:nvSpPr>
      <dsp:spPr>
        <a:xfrm>
          <a:off x="2586618" y="1217604"/>
          <a:ext cx="242921" cy="2429215"/>
        </a:xfrm>
        <a:custGeom>
          <a:avLst/>
          <a:gdLst/>
          <a:ahLst/>
          <a:cxnLst/>
          <a:rect l="0" t="0" r="0" b="0"/>
          <a:pathLst>
            <a:path>
              <a:moveTo>
                <a:pt x="0" y="0"/>
              </a:moveTo>
              <a:lnTo>
                <a:pt x="0" y="2429215"/>
              </a:lnTo>
              <a:lnTo>
                <a:pt x="242921" y="242921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D2A910-26DA-49DF-AD57-7B0A49A7129B}">
      <dsp:nvSpPr>
        <dsp:cNvPr id="0" name=""/>
        <dsp:cNvSpPr/>
      </dsp:nvSpPr>
      <dsp:spPr>
        <a:xfrm>
          <a:off x="2829539" y="3039515"/>
          <a:ext cx="1943372" cy="1214607"/>
        </a:xfrm>
        <a:prstGeom prst="roundRect">
          <a:avLst>
            <a:gd name="adj" fmla="val 10000"/>
          </a:avLst>
        </a:prstGeom>
        <a:solidFill>
          <a:schemeClr val="accent5">
            <a:lumMod val="20000"/>
            <a:lumOff val="80000"/>
            <a:alpha val="90000"/>
          </a:schemeClr>
        </a:solidFill>
        <a:ln w="19050" cap="rnd" cmpd="sng" algn="ctr">
          <a:solidFill>
            <a:schemeClr val="accent5">
              <a:hueOff val="-386304"/>
              <a:satOff val="0"/>
              <a:lumOff val="-10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CO" sz="1700" b="1" kern="1200" dirty="0"/>
            <a:t>Evaluación</a:t>
          </a:r>
        </a:p>
        <a:p>
          <a:pPr lvl="0" algn="ctr" defTabSz="755650">
            <a:lnSpc>
              <a:spcPct val="90000"/>
            </a:lnSpc>
            <a:spcBef>
              <a:spcPct val="0"/>
            </a:spcBef>
            <a:spcAft>
              <a:spcPct val="35000"/>
            </a:spcAft>
          </a:pPr>
          <a:r>
            <a:rPr lang="es-CO" sz="1700" b="1" kern="1200" dirty="0"/>
            <a:t>Modificación SIEE</a:t>
          </a:r>
        </a:p>
        <a:p>
          <a:pPr lvl="0" algn="ctr" defTabSz="755650">
            <a:lnSpc>
              <a:spcPct val="90000"/>
            </a:lnSpc>
            <a:spcBef>
              <a:spcPct val="0"/>
            </a:spcBef>
            <a:spcAft>
              <a:spcPct val="35000"/>
            </a:spcAft>
          </a:pPr>
          <a:r>
            <a:rPr lang="es-CO" sz="1700" b="1" kern="1200" dirty="0"/>
            <a:t>Flexibilización Covid-2020</a:t>
          </a:r>
        </a:p>
      </dsp:txBody>
      <dsp:txXfrm>
        <a:off x="2865114" y="3075090"/>
        <a:ext cx="1872222" cy="1143457"/>
      </dsp:txXfrm>
    </dsp:sp>
    <dsp:sp modelId="{E6FF6AF6-C106-4319-BE02-E7687ACE89E8}">
      <dsp:nvSpPr>
        <dsp:cNvPr id="0" name=""/>
        <dsp:cNvSpPr/>
      </dsp:nvSpPr>
      <dsp:spPr>
        <a:xfrm>
          <a:off x="2586618" y="1217604"/>
          <a:ext cx="242921" cy="4120125"/>
        </a:xfrm>
        <a:custGeom>
          <a:avLst/>
          <a:gdLst/>
          <a:ahLst/>
          <a:cxnLst/>
          <a:rect l="0" t="0" r="0" b="0"/>
          <a:pathLst>
            <a:path>
              <a:moveTo>
                <a:pt x="0" y="0"/>
              </a:moveTo>
              <a:lnTo>
                <a:pt x="0" y="4120125"/>
              </a:lnTo>
              <a:lnTo>
                <a:pt x="242921" y="412012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C657B3-BE75-4A84-9194-63949921A81D}">
      <dsp:nvSpPr>
        <dsp:cNvPr id="0" name=""/>
        <dsp:cNvSpPr/>
      </dsp:nvSpPr>
      <dsp:spPr>
        <a:xfrm>
          <a:off x="2829539" y="4557775"/>
          <a:ext cx="1943372" cy="1559908"/>
        </a:xfrm>
        <a:prstGeom prst="roundRect">
          <a:avLst>
            <a:gd name="adj" fmla="val 10000"/>
          </a:avLst>
        </a:prstGeom>
        <a:solidFill>
          <a:schemeClr val="accent5">
            <a:lumMod val="20000"/>
            <a:lumOff val="80000"/>
            <a:alpha val="90000"/>
          </a:schemeClr>
        </a:solidFill>
        <a:ln w="19050" cap="rnd" cmpd="sng" algn="ctr">
          <a:solidFill>
            <a:schemeClr val="accent5">
              <a:hueOff val="-772608"/>
              <a:satOff val="0"/>
              <a:lumOff val="-20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CO" sz="1700" b="1" kern="1200" dirty="0"/>
            <a:t>Jornada Escolar  Resoluciones Rectorales jornada Escolar, Jornada Laboral, Asignación Académica</a:t>
          </a:r>
        </a:p>
      </dsp:txBody>
      <dsp:txXfrm>
        <a:off x="2875227" y="4603463"/>
        <a:ext cx="1851996" cy="1468532"/>
      </dsp:txXfrm>
    </dsp:sp>
    <dsp:sp modelId="{39EF2083-221A-477C-BC0B-03945C8299C7}">
      <dsp:nvSpPr>
        <dsp:cNvPr id="0" name=""/>
        <dsp:cNvSpPr/>
      </dsp:nvSpPr>
      <dsp:spPr>
        <a:xfrm>
          <a:off x="5380215" y="2996"/>
          <a:ext cx="2429215" cy="1214607"/>
        </a:xfrm>
        <a:prstGeom prst="roundRect">
          <a:avLst>
            <a:gd name="adj" fmla="val 10000"/>
          </a:avLst>
        </a:prstGeom>
        <a:solidFill>
          <a:schemeClr val="accent5">
            <a:hueOff val="-1931520"/>
            <a:satOff val="0"/>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b="1" kern="1200" dirty="0">
              <a:solidFill>
                <a:srgbClr val="FFFFFF"/>
              </a:solidFill>
            </a:rPr>
            <a:t>Practicas Pedagógicas</a:t>
          </a:r>
        </a:p>
      </dsp:txBody>
      <dsp:txXfrm>
        <a:off x="5415790" y="38571"/>
        <a:ext cx="2358065" cy="1143457"/>
      </dsp:txXfrm>
    </dsp:sp>
    <dsp:sp modelId="{01A1D986-4D2A-4B0C-82CD-5C61212E35F4}">
      <dsp:nvSpPr>
        <dsp:cNvPr id="0" name=""/>
        <dsp:cNvSpPr/>
      </dsp:nvSpPr>
      <dsp:spPr>
        <a:xfrm>
          <a:off x="5623137" y="1217604"/>
          <a:ext cx="291641" cy="871760"/>
        </a:xfrm>
        <a:custGeom>
          <a:avLst/>
          <a:gdLst/>
          <a:ahLst/>
          <a:cxnLst/>
          <a:rect l="0" t="0" r="0" b="0"/>
          <a:pathLst>
            <a:path>
              <a:moveTo>
                <a:pt x="0" y="0"/>
              </a:moveTo>
              <a:lnTo>
                <a:pt x="0" y="871760"/>
              </a:lnTo>
              <a:lnTo>
                <a:pt x="291641" y="871760"/>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CBEBC-D977-4492-8187-B21FD82651AE}">
      <dsp:nvSpPr>
        <dsp:cNvPr id="0" name=""/>
        <dsp:cNvSpPr/>
      </dsp:nvSpPr>
      <dsp:spPr>
        <a:xfrm>
          <a:off x="5914779" y="1482060"/>
          <a:ext cx="1943372" cy="1214607"/>
        </a:xfrm>
        <a:prstGeom prst="roundRect">
          <a:avLst>
            <a:gd name="adj" fmla="val 10000"/>
          </a:avLst>
        </a:prstGeom>
        <a:solidFill>
          <a:schemeClr val="accent6">
            <a:lumMod val="20000"/>
            <a:lumOff val="80000"/>
            <a:alpha val="90000"/>
          </a:schemeClr>
        </a:solidFill>
        <a:ln w="19050" cap="rnd" cmpd="sng" algn="ctr">
          <a:solidFill>
            <a:schemeClr val="accent5">
              <a:hueOff val="-1158912"/>
              <a:satOff val="0"/>
              <a:lumOff val="-3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CO" sz="1700" b="1" kern="1200" dirty="0"/>
            <a:t>Proyectos Transversales </a:t>
          </a:r>
        </a:p>
      </dsp:txBody>
      <dsp:txXfrm>
        <a:off x="5950354" y="1517635"/>
        <a:ext cx="1872222" cy="1143457"/>
      </dsp:txXfrm>
    </dsp:sp>
    <dsp:sp modelId="{F595ECE9-7D75-4AF8-855E-682CDF3B0BC9}">
      <dsp:nvSpPr>
        <dsp:cNvPr id="0" name=""/>
        <dsp:cNvSpPr/>
      </dsp:nvSpPr>
      <dsp:spPr>
        <a:xfrm>
          <a:off x="5623137" y="1217604"/>
          <a:ext cx="242921" cy="2429215"/>
        </a:xfrm>
        <a:custGeom>
          <a:avLst/>
          <a:gdLst/>
          <a:ahLst/>
          <a:cxnLst/>
          <a:rect l="0" t="0" r="0" b="0"/>
          <a:pathLst>
            <a:path>
              <a:moveTo>
                <a:pt x="0" y="0"/>
              </a:moveTo>
              <a:lnTo>
                <a:pt x="0" y="2429215"/>
              </a:lnTo>
              <a:lnTo>
                <a:pt x="242921" y="242921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AE0488-AB9A-4A0C-917E-4C62F247A756}">
      <dsp:nvSpPr>
        <dsp:cNvPr id="0" name=""/>
        <dsp:cNvSpPr/>
      </dsp:nvSpPr>
      <dsp:spPr>
        <a:xfrm>
          <a:off x="5866058" y="3039515"/>
          <a:ext cx="1943372" cy="1214607"/>
        </a:xfrm>
        <a:prstGeom prst="roundRect">
          <a:avLst>
            <a:gd name="adj" fmla="val 10000"/>
          </a:avLst>
        </a:prstGeom>
        <a:solidFill>
          <a:schemeClr val="accent6">
            <a:lumMod val="20000"/>
            <a:lumOff val="80000"/>
            <a:alpha val="90000"/>
          </a:schemeClr>
        </a:solidFill>
        <a:ln w="19050" cap="rnd" cmpd="sng" algn="ctr">
          <a:solidFill>
            <a:schemeClr val="accent5">
              <a:hueOff val="-1545216"/>
              <a:satOff val="0"/>
              <a:lumOff val="-4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100000"/>
            </a:lnSpc>
            <a:spcBef>
              <a:spcPct val="0"/>
            </a:spcBef>
            <a:spcAft>
              <a:spcPts val="0"/>
            </a:spcAft>
          </a:pPr>
          <a:r>
            <a:rPr lang="es-CO" sz="1600" b="1" kern="1200" dirty="0"/>
            <a:t>Proyectos de Aula</a:t>
          </a:r>
        </a:p>
        <a:p>
          <a:pPr lvl="0" algn="ctr" defTabSz="711200">
            <a:lnSpc>
              <a:spcPct val="100000"/>
            </a:lnSpc>
            <a:spcBef>
              <a:spcPct val="0"/>
            </a:spcBef>
            <a:spcAft>
              <a:spcPts val="0"/>
            </a:spcAft>
          </a:pPr>
          <a:r>
            <a:rPr lang="es-CO" sz="1600" b="1" kern="1200" dirty="0"/>
            <a:t> </a:t>
          </a:r>
          <a:r>
            <a:rPr lang="es-CO" sz="1600" b="1" kern="1200" dirty="0" err="1"/>
            <a:t>Proy</a:t>
          </a:r>
          <a:r>
            <a:rPr lang="es-CO" sz="1600" b="1" kern="1200" dirty="0"/>
            <a:t>. Matemáticas    </a:t>
          </a:r>
          <a:r>
            <a:rPr lang="es-CO" sz="1600" b="1" kern="1200" dirty="0" err="1" smtClean="0"/>
            <a:t>Proy</a:t>
          </a:r>
          <a:r>
            <a:rPr lang="es-CO" sz="1600" b="1" kern="1200" dirty="0"/>
            <a:t>. Leer es mi </a:t>
          </a:r>
          <a:r>
            <a:rPr lang="es-CO" sz="1600" b="1" kern="1200" dirty="0" smtClean="0"/>
            <a:t>Cuento. </a:t>
          </a:r>
          <a:r>
            <a:rPr lang="es-CO" sz="1600" b="1" kern="1200" dirty="0" err="1" smtClean="0"/>
            <a:t>Proy</a:t>
          </a:r>
          <a:r>
            <a:rPr lang="es-CO" sz="1600" b="1" kern="1200" dirty="0"/>
            <a:t>.  Tics</a:t>
          </a:r>
        </a:p>
      </dsp:txBody>
      <dsp:txXfrm>
        <a:off x="5901633" y="3075090"/>
        <a:ext cx="1872222" cy="1143457"/>
      </dsp:txXfrm>
    </dsp:sp>
    <dsp:sp modelId="{BF4B32DC-33F0-4783-8B88-41B60999FBAF}">
      <dsp:nvSpPr>
        <dsp:cNvPr id="0" name=""/>
        <dsp:cNvSpPr/>
      </dsp:nvSpPr>
      <dsp:spPr>
        <a:xfrm>
          <a:off x="5623137" y="1217604"/>
          <a:ext cx="242921" cy="3947474"/>
        </a:xfrm>
        <a:custGeom>
          <a:avLst/>
          <a:gdLst/>
          <a:ahLst/>
          <a:cxnLst/>
          <a:rect l="0" t="0" r="0" b="0"/>
          <a:pathLst>
            <a:path>
              <a:moveTo>
                <a:pt x="0" y="0"/>
              </a:moveTo>
              <a:lnTo>
                <a:pt x="0" y="3947474"/>
              </a:lnTo>
              <a:lnTo>
                <a:pt x="242921" y="3947474"/>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29F08-A8C4-4129-A181-C129A19CD2AF}">
      <dsp:nvSpPr>
        <dsp:cNvPr id="0" name=""/>
        <dsp:cNvSpPr/>
      </dsp:nvSpPr>
      <dsp:spPr>
        <a:xfrm>
          <a:off x="5866058" y="4557775"/>
          <a:ext cx="1943372" cy="1214607"/>
        </a:xfrm>
        <a:prstGeom prst="roundRect">
          <a:avLst>
            <a:gd name="adj" fmla="val 10000"/>
          </a:avLst>
        </a:prstGeom>
        <a:solidFill>
          <a:schemeClr val="accent6">
            <a:lumMod val="20000"/>
            <a:lumOff val="80000"/>
            <a:alpha val="90000"/>
          </a:schemeClr>
        </a:solidFill>
        <a:ln w="19050" cap="rnd" cmpd="sng" algn="ctr">
          <a:solidFill>
            <a:schemeClr val="accent5">
              <a:hueOff val="-1931520"/>
              <a:satOff val="0"/>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CO" sz="1700" b="1" kern="1200" dirty="0"/>
            <a:t>Celebración del </a:t>
          </a:r>
          <a:r>
            <a:rPr lang="es-CO" sz="1700" b="1" kern="1200" dirty="0" err="1"/>
            <a:t>dia</a:t>
          </a:r>
          <a:r>
            <a:rPr lang="es-CO" sz="1700" b="1" kern="1200" dirty="0"/>
            <a:t> del Niño, de la Familia</a:t>
          </a:r>
        </a:p>
      </dsp:txBody>
      <dsp:txXfrm>
        <a:off x="5901633" y="4593350"/>
        <a:ext cx="1872222" cy="114345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9406-3D59-4E09-953E-1E1AE936A915}" type="datetimeFigureOut">
              <a:rPr lang="en-US" smtClean="0"/>
              <a:t>2/23/2023</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5F81C-5031-4BB4-B49C-F81B45900A8F}" type="slidenum">
              <a:rPr lang="en-US" smtClean="0"/>
              <a:t>‹Nº›</a:t>
            </a:fld>
            <a:endParaRPr lang="en-US"/>
          </a:p>
        </p:txBody>
      </p:sp>
    </p:spTree>
    <p:extLst>
      <p:ext uri="{BB962C8B-B14F-4D97-AF65-F5344CB8AC3E}">
        <p14:creationId xmlns:p14="http://schemas.microsoft.com/office/powerpoint/2010/main" val="667501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1CFA32E4-4638-4A22-A86C-B87ADCB6E062}" type="datetimeFigureOut">
              <a:rPr lang="en-US" smtClean="0"/>
              <a:t>2/23/2023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158281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1CFA32E4-4638-4A22-A86C-B87ADCB6E062}" type="datetimeFigureOut">
              <a:rPr lang="en-US" smtClean="0"/>
              <a:t>2/23/2023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203955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1CFA32E4-4638-4A22-A86C-B87ADCB6E062}" type="datetimeFigureOut">
              <a:rPr lang="en-US" smtClean="0"/>
              <a:t>2/23/2023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998705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1287558650"/>
      </p:ext>
    </p:extLst>
  </p:cSld>
  <p:clrMapOvr>
    <a:masterClrMapping/>
  </p:clrMapOvr>
  <p:transition>
    <p:pull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3885033999"/>
      </p:ext>
    </p:extLst>
  </p:cSld>
  <p:clrMapOvr>
    <a:masterClrMapping/>
  </p:clrMapOvr>
  <p:transition>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2126946205"/>
      </p:ext>
    </p:extLst>
  </p:cSld>
  <p:clrMapOvr>
    <a:masterClrMapping/>
  </p:clrMapOvr>
  <p:transition>
    <p:pull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3724821981"/>
      </p:ext>
    </p:extLst>
  </p:cSld>
  <p:clrMapOvr>
    <a:masterClrMapping/>
  </p:clrMapOvr>
  <p:transition>
    <p:pull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2081241730"/>
      </p:ext>
    </p:extLst>
  </p:cSld>
  <p:clrMapOvr>
    <a:masterClrMapping/>
  </p:clrMapOvr>
  <p:transition>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3387968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2560880273"/>
      </p:ext>
    </p:extLst>
  </p:cSld>
  <p:clrMapOvr>
    <a:masterClrMapping/>
  </p:clrMapOvr>
  <p:transition>
    <p:pull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2418592067"/>
      </p:ext>
    </p:extLst>
  </p:cSld>
  <p:clrMapOvr>
    <a:masterClrMapping/>
  </p:clrMapOvr>
  <p:transition>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1CFA32E4-4638-4A22-A86C-B87ADCB6E062}" type="datetimeFigureOut">
              <a:rPr lang="en-US" smtClean="0"/>
              <a:t>2/23/2023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158394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809796570"/>
      </p:ext>
    </p:extLst>
  </p:cSld>
  <p:clrMapOvr>
    <a:masterClrMapping/>
  </p:clrMapOvr>
  <p:transition>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4124673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51532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2091530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42160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2254316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3961943821"/>
      </p:ext>
    </p:extLst>
  </p:cSld>
  <p:clrMapOvr>
    <a:masterClrMapping/>
  </p:clrMapOvr>
  <p:transition>
    <p:pull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2092041928"/>
      </p:ext>
    </p:extLst>
  </p:cSld>
  <p:clrMapOvr>
    <a:masterClrMapping/>
  </p:clrMapOvr>
  <p:transition>
    <p:pull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C46AE665-A98C-447A-9A7A-B472189127EC}" type="datetimeFigureOut">
              <a:rPr lang="es-CO" smtClean="0"/>
              <a:pPr/>
              <a:t>23/02/2023</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A4895D78-ADE6-4F3A-B335-8C1DB62C21CD}" type="slidenum">
              <a:rPr lang="es-CO" smtClean="0"/>
              <a:pPr/>
              <a:t>‹Nº›</a:t>
            </a:fld>
            <a:endParaRPr lang="es-CO"/>
          </a:p>
        </p:txBody>
      </p:sp>
    </p:spTree>
    <p:extLst>
      <p:ext uri="{BB962C8B-B14F-4D97-AF65-F5344CB8AC3E}">
        <p14:creationId xmlns:p14="http://schemas.microsoft.com/office/powerpoint/2010/main" val="1312491288"/>
      </p:ext>
    </p:extLst>
  </p:cSld>
  <p:clrMapOvr>
    <a:masterClrMapping/>
  </p:clrMapOvr>
  <p:transition>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CFA32E4-4638-4A22-A86C-B87ADCB6E062}" type="datetimeFigureOut">
              <a:rPr lang="en-US" smtClean="0"/>
              <a:t>2/23/2023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355351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1CFA32E4-4638-4A22-A86C-B87ADCB6E062}" type="datetimeFigureOut">
              <a:rPr lang="en-US" smtClean="0"/>
              <a:t>2/23/2023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23198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1CFA32E4-4638-4A22-A86C-B87ADCB6E062}" type="datetimeFigureOut">
              <a:rPr lang="en-US" smtClean="0"/>
              <a:t>2/23/2023</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298798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1CFA32E4-4638-4A22-A86C-B87ADCB6E062}" type="datetimeFigureOut">
              <a:rPr lang="en-US" smtClean="0"/>
              <a:t>2/23/2023</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2050187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CFA32E4-4638-4A22-A86C-B87ADCB6E062}" type="datetimeFigureOut">
              <a:rPr lang="en-US" smtClean="0"/>
              <a:t>2/23/2023</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141374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CFA32E4-4638-4A22-A86C-B87ADCB6E062}" type="datetimeFigureOut">
              <a:rPr lang="en-US" smtClean="0"/>
              <a:t>2/23/2023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182616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CFA32E4-4638-4A22-A86C-B87ADCB6E062}" type="datetimeFigureOut">
              <a:rPr lang="en-US" smtClean="0"/>
              <a:t>2/23/2023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16BBEBD2-BB62-4D3D-A3CF-71D3188BEE57}" type="slidenum">
              <a:rPr lang="en-US" smtClean="0"/>
              <a:t>‹Nº›</a:t>
            </a:fld>
            <a:endParaRPr lang="en-US"/>
          </a:p>
        </p:txBody>
      </p:sp>
    </p:spTree>
    <p:extLst>
      <p:ext uri="{BB962C8B-B14F-4D97-AF65-F5344CB8AC3E}">
        <p14:creationId xmlns:p14="http://schemas.microsoft.com/office/powerpoint/2010/main" val="204033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A32E4-4638-4A22-A86C-B87ADCB6E062}" type="datetimeFigureOut">
              <a:rPr lang="en-US" smtClean="0"/>
              <a:t>2/23/2023</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BEBD2-BB62-4D3D-A3CF-71D3188BEE57}" type="slidenum">
              <a:rPr lang="en-US" smtClean="0"/>
              <a:t>‹Nº›</a:t>
            </a:fld>
            <a:endParaRPr lang="en-US"/>
          </a:p>
        </p:txBody>
      </p:sp>
    </p:spTree>
    <p:extLst>
      <p:ext uri="{BB962C8B-B14F-4D97-AF65-F5344CB8AC3E}">
        <p14:creationId xmlns:p14="http://schemas.microsoft.com/office/powerpoint/2010/main" val="15780664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6AE665-A98C-447A-9A7A-B472189127EC}" type="datetimeFigureOut">
              <a:rPr lang="es-CO" smtClean="0"/>
              <a:pPr/>
              <a:t>23/02/2023</a:t>
            </a:fld>
            <a:endParaRPr lang="es-C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4895D78-ADE6-4F3A-B335-8C1DB62C21CD}" type="slidenum">
              <a:rPr lang="es-CO" smtClean="0"/>
              <a:pPr/>
              <a:t>‹Nº›</a:t>
            </a:fld>
            <a:endParaRPr lang="es-CO"/>
          </a:p>
        </p:txBody>
      </p:sp>
    </p:spTree>
    <p:extLst>
      <p:ext uri="{BB962C8B-B14F-4D97-AF65-F5344CB8AC3E}">
        <p14:creationId xmlns:p14="http://schemas.microsoft.com/office/powerpoint/2010/main" val="40823914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684" r:id="rId17"/>
  </p:sldLayoutIdLst>
  <p:transition>
    <p:pull dir="ld"/>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Layout" Target="../diagrams/layout3.xml"/><Relationship Id="rId7" Type="http://schemas.openxmlformats.org/officeDocument/2006/relationships/image" Target="../media/image20.jpe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jpeg"/></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79376" y="260648"/>
            <a:ext cx="11521280" cy="1332760"/>
          </a:xfrm>
        </p:spPr>
        <p:txBody>
          <a:bodyPr/>
          <a:lstStyle/>
          <a:p>
            <a:pPr algn="ctr"/>
            <a:r>
              <a:rPr lang="es-CO" b="1" dirty="0"/>
              <a:t>Institución Educativa</a:t>
            </a:r>
            <a:br>
              <a:rPr lang="es-CO" b="1" dirty="0"/>
            </a:br>
            <a:r>
              <a:rPr lang="es-CO" b="1" dirty="0"/>
              <a:t>Col. Juan Cristóbal Martínez</a:t>
            </a:r>
            <a:endParaRPr lang="en-US" b="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056" y="2996952"/>
            <a:ext cx="2438974" cy="2520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ítulo 3"/>
          <p:cNvSpPr txBox="1">
            <a:spLocks/>
          </p:cNvSpPr>
          <p:nvPr/>
        </p:nvSpPr>
        <p:spPr>
          <a:xfrm>
            <a:off x="839416" y="1893923"/>
            <a:ext cx="11521280" cy="802514"/>
          </a:xfrm>
          <a:prstGeom prst="rect">
            <a:avLst/>
          </a:prstGeom>
        </p:spPr>
        <p:txBody>
          <a:bodyPr vert="horz" tIns="64008" anchor="t">
            <a:noAutofit/>
          </a:bodyPr>
          <a:lstStyle>
            <a:lvl1pPr algn="l" rtl="0" eaLnBrk="1" latinLnBrk="0" hangingPunct="1">
              <a:spcBef>
                <a:spcPct val="0"/>
              </a:spcBef>
              <a:buNone/>
              <a:defRPr kumimoji="0" sz="3800" b="0" kern="1200" cap="none" spc="-150" baseline="0">
                <a:solidFill>
                  <a:schemeClr val="tx2">
                    <a:satMod val="200000"/>
                  </a:schemeClr>
                </a:solidFill>
                <a:latin typeface="+mj-lt"/>
                <a:ea typeface="+mj-ea"/>
                <a:cs typeface="+mj-cs"/>
              </a:defRPr>
            </a:lvl1pPr>
            <a:extLst/>
          </a:lstStyle>
          <a:p>
            <a:pPr algn="ctr"/>
            <a:r>
              <a:rPr lang="es-CO" b="1" dirty="0">
                <a:solidFill>
                  <a:srgbClr val="FFFFFF"/>
                </a:solidFill>
              </a:rPr>
              <a:t>RENDICIÓN DE CUENTAS 2021-2022</a:t>
            </a:r>
            <a:endParaRPr lang="en-US" b="1" dirty="0">
              <a:solidFill>
                <a:srgbClr val="FFFFFF"/>
              </a:solidFill>
            </a:endParaRPr>
          </a:p>
        </p:txBody>
      </p:sp>
      <p:sp>
        <p:nvSpPr>
          <p:cNvPr id="8" name="Rectángulo 7"/>
          <p:cNvSpPr/>
          <p:nvPr/>
        </p:nvSpPr>
        <p:spPr>
          <a:xfrm>
            <a:off x="2148484" y="5445224"/>
            <a:ext cx="8903143" cy="1323439"/>
          </a:xfrm>
          <a:prstGeom prst="rect">
            <a:avLst/>
          </a:prstGeom>
          <a:noFill/>
        </p:spPr>
        <p:txBody>
          <a:bodyPr wrap="none" lIns="91440" tIns="45720" rIns="91440" bIns="45720">
            <a:spAutoFit/>
          </a:bodyPr>
          <a:lstStyle/>
          <a:p>
            <a:pPr algn="ctr"/>
            <a:r>
              <a:rPr lang="es-ES" sz="4000" b="1" cap="none" spc="0" dirty="0">
                <a:ln w="22225">
                  <a:solidFill>
                    <a:schemeClr val="accent2"/>
                  </a:solidFill>
                  <a:prstDash val="solid"/>
                </a:ln>
                <a:effectLst/>
              </a:rPr>
              <a:t>EN FORMACIÓN INTEGRAL </a:t>
            </a:r>
          </a:p>
          <a:p>
            <a:pPr algn="ctr"/>
            <a:r>
              <a:rPr lang="es-ES" sz="4000" b="1" cap="none" spc="0" dirty="0">
                <a:ln w="22225">
                  <a:solidFill>
                    <a:schemeClr val="accent2"/>
                  </a:solidFill>
                  <a:prstDash val="solid"/>
                </a:ln>
                <a:effectLst/>
              </a:rPr>
              <a:t>HACIA LA EXCELENCIA JUANCRISMAR</a:t>
            </a:r>
          </a:p>
        </p:txBody>
      </p:sp>
    </p:spTree>
    <p:extLst>
      <p:ext uri="{BB962C8B-B14F-4D97-AF65-F5344CB8AC3E}">
        <p14:creationId xmlns:p14="http://schemas.microsoft.com/office/powerpoint/2010/main" val="1339899549"/>
      </p:ext>
    </p:extLst>
  </p:cSld>
  <p:clrMapOvr>
    <a:masterClrMapping/>
  </p:clrMapOvr>
  <p:transition>
    <p:pull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p:cNvSpPr/>
          <p:nvPr/>
        </p:nvSpPr>
        <p:spPr>
          <a:xfrm>
            <a:off x="767408" y="441550"/>
            <a:ext cx="5084519" cy="461665"/>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2400" b="1" dirty="0"/>
              <a:t>Mecanismos De Comunicación</a:t>
            </a:r>
          </a:p>
        </p:txBody>
      </p:sp>
      <p:sp>
        <p:nvSpPr>
          <p:cNvPr id="5" name="3 Rectángulo"/>
          <p:cNvSpPr/>
          <p:nvPr/>
        </p:nvSpPr>
        <p:spPr>
          <a:xfrm>
            <a:off x="8040216" y="1268760"/>
            <a:ext cx="3345279" cy="523220"/>
          </a:xfrm>
          <a:prstGeom prst="rect">
            <a:avLst/>
          </a:prstGeom>
          <a:solidFill>
            <a:schemeClr val="bg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s-CO" sz="2800" b="1" dirty="0"/>
              <a:t>Trabajo En Equipo</a:t>
            </a:r>
          </a:p>
        </p:txBody>
      </p:sp>
      <p:sp>
        <p:nvSpPr>
          <p:cNvPr id="7" name="10 CuadroTexto"/>
          <p:cNvSpPr txBox="1"/>
          <p:nvPr/>
        </p:nvSpPr>
        <p:spPr>
          <a:xfrm>
            <a:off x="433239" y="2472920"/>
            <a:ext cx="2380181" cy="584775"/>
          </a:xfrm>
          <a:prstGeom prst="rect">
            <a:avLst/>
          </a:prstGeom>
          <a:noFill/>
        </p:spPr>
        <p:txBody>
          <a:bodyPr wrap="square" rtlCol="0">
            <a:spAutoFit/>
          </a:bodyPr>
          <a:lstStyle/>
          <a:p>
            <a:pPr algn="ctr"/>
            <a:r>
              <a:rPr lang="es-CO" sz="1600" b="1" dirty="0">
                <a:latin typeface="Arial Black" panose="020B0A04020102020204" pitchFamily="34" charset="0"/>
              </a:rPr>
              <a:t>Página Institucional</a:t>
            </a: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4" t="7458" r="445" b="25095"/>
          <a:stretch/>
        </p:blipFill>
        <p:spPr bwMode="auto">
          <a:xfrm rot="20943133">
            <a:off x="2163222" y="1234414"/>
            <a:ext cx="2855590" cy="20816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 name="Imagen 2">
            <a:extLst>
              <a:ext uri="{FF2B5EF4-FFF2-40B4-BE49-F238E27FC236}">
                <a16:creationId xmlns:a16="http://schemas.microsoft.com/office/drawing/2014/main" id="{ECEF1332-2F85-4F5A-8208-AEFAD1F35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2504878"/>
            <a:ext cx="4316247" cy="3237186"/>
          </a:xfrm>
          <a:prstGeom prst="rect">
            <a:avLst/>
          </a:prstGeom>
        </p:spPr>
      </p:pic>
      <p:pic>
        <p:nvPicPr>
          <p:cNvPr id="10" name="Imagen 9">
            <a:extLst>
              <a:ext uri="{FF2B5EF4-FFF2-40B4-BE49-F238E27FC236}">
                <a16:creationId xmlns:a16="http://schemas.microsoft.com/office/drawing/2014/main" id="{83C28063-783B-4317-A361-65032C959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420" y="3747478"/>
            <a:ext cx="3707904" cy="2780928"/>
          </a:xfrm>
          <a:prstGeom prst="rect">
            <a:avLst/>
          </a:prstGeom>
        </p:spPr>
      </p:pic>
      <p:sp>
        <p:nvSpPr>
          <p:cNvPr id="6" name="4 Rectángulo"/>
          <p:cNvSpPr/>
          <p:nvPr/>
        </p:nvSpPr>
        <p:spPr>
          <a:xfrm>
            <a:off x="742764" y="3800305"/>
            <a:ext cx="3537528" cy="646331"/>
          </a:xfrm>
          <a:prstGeom prst="rect">
            <a:avLst/>
          </a:prstGeom>
          <a:solidFill>
            <a:srgbClr val="CCFFCC"/>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CO" b="1" dirty="0"/>
              <a:t>Identificación Y Divulgación De Buenas Prácticas</a:t>
            </a:r>
          </a:p>
        </p:txBody>
      </p:sp>
    </p:spTree>
    <p:extLst>
      <p:ext uri="{BB962C8B-B14F-4D97-AF65-F5344CB8AC3E}">
        <p14:creationId xmlns:p14="http://schemas.microsoft.com/office/powerpoint/2010/main" val="4229073561"/>
      </p:ext>
    </p:extLst>
  </p:cSld>
  <p:clrMapOvr>
    <a:masterClrMapping/>
  </p:clrMapOvr>
  <p:transition>
    <p:pull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96311A9-A734-4980-9EC9-48D178E3792D}"/>
              </a:ext>
            </a:extLst>
          </p:cNvPr>
          <p:cNvSpPr/>
          <p:nvPr/>
        </p:nvSpPr>
        <p:spPr>
          <a:xfrm>
            <a:off x="335360" y="2477106"/>
            <a:ext cx="9433048" cy="1554785"/>
          </a:xfrm>
          <a:prstGeom prst="rect">
            <a:avLst/>
          </a:prstGeom>
          <a:solidFill>
            <a:srgbClr val="CCFFFF"/>
          </a:solidFill>
        </p:spPr>
        <p:txBody>
          <a:bodyPr wrap="square">
            <a:spAutoFit/>
          </a:bodyPr>
          <a:lstStyle/>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Motivación para la compra de la póliza a los casos de accidente escolar, con servicio de AME.</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Participación en la reunión con la SEM para el manejo y revisión del SIMAT.</a:t>
            </a:r>
          </a:p>
          <a:p>
            <a:pPr marL="342900" indent="-342900" algn="just">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Participación reinducción del personal docente.</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Jornada Escolar Complementaria con </a:t>
            </a:r>
            <a:r>
              <a:rPr lang="es-CO" dirty="0" err="1">
                <a:solidFill>
                  <a:schemeClr val="bg1"/>
                </a:solidFill>
                <a:ea typeface="Calibri" panose="020F0502020204030204" pitchFamily="34" charset="0"/>
                <a:cs typeface="Times New Roman" panose="02020603050405020304" pitchFamily="18" charset="0"/>
              </a:rPr>
              <a:t>Cajasan</a:t>
            </a:r>
            <a:r>
              <a:rPr lang="es-CO" dirty="0">
                <a:solidFill>
                  <a:schemeClr val="bg1"/>
                </a:solidFill>
                <a:ea typeface="Calibri" panose="020F0502020204030204" pitchFamily="34" charset="0"/>
                <a:cs typeface="Times New Roman" panose="02020603050405020304" pitchFamily="18" charset="0"/>
              </a:rPr>
              <a:t>. </a:t>
            </a:r>
          </a:p>
        </p:txBody>
      </p:sp>
      <p:sp>
        <p:nvSpPr>
          <p:cNvPr id="3" name="Rectángulo 2">
            <a:extLst>
              <a:ext uri="{FF2B5EF4-FFF2-40B4-BE49-F238E27FC236}">
                <a16:creationId xmlns:a16="http://schemas.microsoft.com/office/drawing/2014/main" id="{A6274B81-623D-40AD-8B07-502836658580}"/>
              </a:ext>
            </a:extLst>
          </p:cNvPr>
          <p:cNvSpPr/>
          <p:nvPr/>
        </p:nvSpPr>
        <p:spPr>
          <a:xfrm>
            <a:off x="983432" y="4725197"/>
            <a:ext cx="9649072" cy="1870512"/>
          </a:xfrm>
          <a:prstGeom prst="rect">
            <a:avLst/>
          </a:prstGeom>
          <a:solidFill>
            <a:srgbClr val="FFCCFF"/>
          </a:solidFill>
        </p:spPr>
        <p:txBody>
          <a:bodyPr wrap="square">
            <a:spAutoFit/>
          </a:bodyPr>
          <a:lstStyle/>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Atención a padres en situaciones específicas ya sean académicas o de convivencia.</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Vinculación al Programa DARE de la policía. Prevención de delitos informáticos</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Apoyo en la organización del Comité Escolar PAE Celebración día de la secretaria.</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Reporte de casos de las sedes al Comité de Asuntos Especiales.</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Organización y participación en campañas de autocuidado y prevención con las familias JUANCRISMAR.</a:t>
            </a:r>
          </a:p>
        </p:txBody>
      </p:sp>
      <p:sp>
        <p:nvSpPr>
          <p:cNvPr id="5" name="CuadroTexto 4">
            <a:extLst>
              <a:ext uri="{FF2B5EF4-FFF2-40B4-BE49-F238E27FC236}">
                <a16:creationId xmlns:a16="http://schemas.microsoft.com/office/drawing/2014/main" id="{C0ACE68A-5201-45F7-9863-8723F2C39FD0}"/>
              </a:ext>
            </a:extLst>
          </p:cNvPr>
          <p:cNvSpPr txBox="1"/>
          <p:nvPr/>
        </p:nvSpPr>
        <p:spPr>
          <a:xfrm>
            <a:off x="1415480" y="506015"/>
            <a:ext cx="10225136" cy="1277786"/>
          </a:xfrm>
          <a:prstGeom prst="rect">
            <a:avLst/>
          </a:prstGeom>
          <a:solidFill>
            <a:srgbClr val="CCFFCC"/>
          </a:solidFill>
        </p:spPr>
        <p:txBody>
          <a:bodyPr wrap="square">
            <a:spAutoFit/>
          </a:bodyPr>
          <a:lstStyle/>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Revisión de carpetas de matrícula de la Sedes.</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Recopilación del formato </a:t>
            </a:r>
            <a:r>
              <a:rPr lang="es-CO" dirty="0" err="1">
                <a:solidFill>
                  <a:schemeClr val="bg1"/>
                </a:solidFill>
                <a:ea typeface="Calibri" panose="020F0502020204030204" pitchFamily="34" charset="0"/>
                <a:cs typeface="Times New Roman" panose="02020603050405020304" pitchFamily="18" charset="0"/>
              </a:rPr>
              <a:t>ECenso</a:t>
            </a:r>
            <a:r>
              <a:rPr lang="es-CO" dirty="0">
                <a:solidFill>
                  <a:schemeClr val="bg1"/>
                </a:solidFill>
                <a:ea typeface="Calibri" panose="020F0502020204030204" pitchFamily="34" charset="0"/>
                <a:cs typeface="Times New Roman" panose="02020603050405020304" pitchFamily="18" charset="0"/>
              </a:rPr>
              <a:t> de los funcionarios de las dos sedes (A – D).</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Reporte y  gestión ante la alcaldía del estado de la </a:t>
            </a:r>
            <a:r>
              <a:rPr lang="es-CO" dirty="0" err="1">
                <a:solidFill>
                  <a:schemeClr val="bg1"/>
                </a:solidFill>
                <a:ea typeface="Calibri" panose="020F0502020204030204" pitchFamily="34" charset="0"/>
                <a:cs typeface="Times New Roman" panose="02020603050405020304" pitchFamily="18" charset="0"/>
              </a:rPr>
              <a:t>insfraestructura</a:t>
            </a:r>
            <a:r>
              <a:rPr lang="es-CO" dirty="0">
                <a:solidFill>
                  <a:schemeClr val="bg1"/>
                </a:solidFill>
                <a:ea typeface="Calibri" panose="020F0502020204030204" pitchFamily="34" charset="0"/>
                <a:cs typeface="Times New Roman" panose="02020603050405020304" pitchFamily="18" charset="0"/>
              </a:rPr>
              <a:t> del colegio.</a:t>
            </a:r>
          </a:p>
          <a:p>
            <a:pPr marL="342900" indent="-342900" algn="just">
              <a:lnSpc>
                <a:spcPct val="107000"/>
              </a:lnSpc>
              <a:buFont typeface="Symbol" panose="05050102010706020507" pitchFamily="18" charset="2"/>
              <a:buChar char=""/>
            </a:pPr>
            <a:r>
              <a:rPr lang="es-CO" dirty="0">
                <a:solidFill>
                  <a:schemeClr val="bg1"/>
                </a:solidFill>
                <a:ea typeface="Calibri" panose="020F0502020204030204" pitchFamily="34" charset="0"/>
                <a:cs typeface="Times New Roman" panose="02020603050405020304" pitchFamily="18" charset="0"/>
              </a:rPr>
              <a:t>Ampliación de la plataforma académica para estudiantes, docentes y padres de familia.</a:t>
            </a:r>
          </a:p>
        </p:txBody>
      </p:sp>
    </p:spTree>
    <p:extLst>
      <p:ext uri="{BB962C8B-B14F-4D97-AF65-F5344CB8AC3E}">
        <p14:creationId xmlns:p14="http://schemas.microsoft.com/office/powerpoint/2010/main" val="3145123153"/>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95400" y="643203"/>
            <a:ext cx="8208912" cy="1200329"/>
          </a:xfrm>
          <a:prstGeom prst="rect">
            <a:avLst/>
          </a:prstGeom>
          <a:solidFill>
            <a:srgbClr val="CCFFFF"/>
          </a:solidFill>
        </p:spPr>
        <p:txBody>
          <a:bodyPr wrap="square">
            <a:spAutoFit/>
          </a:bodyPr>
          <a:lstStyle/>
          <a:p>
            <a:r>
              <a:rPr lang="es-ES" sz="2400" dirty="0"/>
              <a:t>Actualización constante de las redes sociales de la institución buscando mantener informada de manera permanente a la comunidad educativa</a:t>
            </a:r>
            <a:endParaRPr lang="en-US" sz="2400" dirty="0"/>
          </a:p>
        </p:txBody>
      </p:sp>
      <p:sp>
        <p:nvSpPr>
          <p:cNvPr id="9" name="Rectángulo 8"/>
          <p:cNvSpPr/>
          <p:nvPr/>
        </p:nvSpPr>
        <p:spPr>
          <a:xfrm>
            <a:off x="2135560" y="2420888"/>
            <a:ext cx="7992888" cy="1200329"/>
          </a:xfrm>
          <a:prstGeom prst="rect">
            <a:avLst/>
          </a:prstGeom>
          <a:solidFill>
            <a:srgbClr val="CCFFCC"/>
          </a:solidFill>
        </p:spPr>
        <p:txBody>
          <a:bodyPr wrap="square">
            <a:spAutoFit/>
          </a:bodyPr>
          <a:lstStyle/>
          <a:p>
            <a:pPr marL="342900" lvl="0" indent="-342900">
              <a:lnSpc>
                <a:spcPct val="150000"/>
              </a:lnSpc>
              <a:buFont typeface="Symbol" panose="05050102010706020507" pitchFamily="18" charset="2"/>
              <a:buChar char=""/>
            </a:pPr>
            <a:r>
              <a:rPr lang="es-ES" sz="2400" b="1" dirty="0"/>
              <a:t>Apoyo y participación en la elección y posesión de los distintos estamentos del gobierno escolar.</a:t>
            </a:r>
            <a:endParaRPr lang="es-CO" sz="2400" b="1" dirty="0"/>
          </a:p>
        </p:txBody>
      </p:sp>
      <p:sp>
        <p:nvSpPr>
          <p:cNvPr id="7" name="Rectángulo 6"/>
          <p:cNvSpPr/>
          <p:nvPr/>
        </p:nvSpPr>
        <p:spPr>
          <a:xfrm>
            <a:off x="3287688" y="4198573"/>
            <a:ext cx="7992888" cy="1132490"/>
          </a:xfrm>
          <a:prstGeom prst="rect">
            <a:avLst/>
          </a:prstGeom>
          <a:solidFill>
            <a:srgbClr val="FFCCFF"/>
          </a:solidFill>
        </p:spPr>
        <p:txBody>
          <a:bodyPr wrap="square">
            <a:spAutoFit/>
          </a:bodyPr>
          <a:lstStyle/>
          <a:p>
            <a:pPr marL="342900" lvl="0" indent="-342900">
              <a:lnSpc>
                <a:spcPct val="150000"/>
              </a:lnSpc>
              <a:buFont typeface="Symbol" panose="05050102010706020507" pitchFamily="18" charset="2"/>
              <a:buChar char=""/>
            </a:pPr>
            <a:r>
              <a:rPr lang="es-ES" sz="2400" b="1" dirty="0"/>
              <a:t>Coordinación, motivación  y acompañamiento del bazar pro televisores para cada salón</a:t>
            </a:r>
            <a:endParaRPr lang="es-CO" sz="2400" b="1" dirty="0"/>
          </a:p>
        </p:txBody>
      </p:sp>
    </p:spTree>
    <p:extLst>
      <p:ext uri="{BB962C8B-B14F-4D97-AF65-F5344CB8AC3E}">
        <p14:creationId xmlns:p14="http://schemas.microsoft.com/office/powerpoint/2010/main" val="2025369642"/>
      </p:ext>
    </p:extLst>
  </p:cSld>
  <p:clrMapOvr>
    <a:masterClrMapping/>
  </p:clrMapOvr>
  <p:transition>
    <p:pull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9456" y="359628"/>
            <a:ext cx="10369152" cy="1569660"/>
          </a:xfrm>
          <a:prstGeom prst="rect">
            <a:avLst/>
          </a:prstGeom>
          <a:solidFill>
            <a:schemeClr val="accent2"/>
          </a:solidFill>
        </p:spPr>
        <p:txBody>
          <a:bodyPr wrap="square">
            <a:spAutoFit/>
          </a:bodyPr>
          <a:lstStyle/>
          <a:p>
            <a:pPr marL="342900" lvl="0" indent="-342900">
              <a:buFont typeface="Symbol" panose="05050102010706020507" pitchFamily="18" charset="2"/>
              <a:buChar char=""/>
            </a:pPr>
            <a:r>
              <a:rPr lang="es-ES" sz="2400" dirty="0"/>
              <a:t>Gestión y  ante la  SEM el consejo Municipal y Secretaria de infraestructura; para el  ARREGLO DE LA CUBIERTA DEL COLEGIO ( Impermeabilización  de la placa), arreglo de las baterías sanitarias, encerramiento del colegio, endurecimiento del patio de descanso de los estudiantes).</a:t>
            </a:r>
          </a:p>
        </p:txBody>
      </p:sp>
      <p:sp>
        <p:nvSpPr>
          <p:cNvPr id="5" name="CuadroTexto 4"/>
          <p:cNvSpPr txBox="1"/>
          <p:nvPr/>
        </p:nvSpPr>
        <p:spPr>
          <a:xfrm>
            <a:off x="1415480" y="2420888"/>
            <a:ext cx="9217024" cy="646331"/>
          </a:xfrm>
          <a:prstGeom prst="rect">
            <a:avLst/>
          </a:prstGeom>
          <a:solidFill>
            <a:srgbClr val="FFCCFF"/>
          </a:solidFill>
        </p:spPr>
        <p:txBody>
          <a:bodyPr wrap="square" rtlCol="0">
            <a:spAutoFit/>
          </a:bodyPr>
          <a:lstStyle/>
          <a:p>
            <a:pPr marL="285750" indent="-285750">
              <a:buFont typeface="Arial" panose="020B0604020202020204" pitchFamily="34" charset="0"/>
              <a:buChar char="•"/>
            </a:pPr>
            <a:r>
              <a:rPr lang="es-MX" dirty="0">
                <a:solidFill>
                  <a:schemeClr val="bg1"/>
                </a:solidFill>
              </a:rPr>
              <a:t>Apertura  de ventanas en las aulas  que se encontraban cerradas, al igual que en el coliseo con el fin de garantizar ventilación cruzada.</a:t>
            </a:r>
            <a:endParaRPr lang="es-CO" dirty="0">
              <a:solidFill>
                <a:schemeClr val="bg1"/>
              </a:solidFill>
            </a:endParaRPr>
          </a:p>
        </p:txBody>
      </p:sp>
      <p:sp>
        <p:nvSpPr>
          <p:cNvPr id="7" name="CuadroTexto 6"/>
          <p:cNvSpPr txBox="1"/>
          <p:nvPr/>
        </p:nvSpPr>
        <p:spPr>
          <a:xfrm>
            <a:off x="2711624" y="3516946"/>
            <a:ext cx="8640960" cy="646331"/>
          </a:xfrm>
          <a:prstGeom prst="rect">
            <a:avLst/>
          </a:prstGeom>
          <a:solidFill>
            <a:srgbClr val="92D050"/>
          </a:solidFill>
        </p:spPr>
        <p:txBody>
          <a:bodyPr wrap="square" rtlCol="0">
            <a:spAutoFit/>
          </a:bodyPr>
          <a:lstStyle/>
          <a:p>
            <a:r>
              <a:rPr lang="es-MX" dirty="0"/>
              <a:t>Solicitud ante la SEM, Secretaria de las TICS, y Ministerio de las </a:t>
            </a:r>
            <a:r>
              <a:rPr lang="es-MX" dirty="0" err="1"/>
              <a:t>TICs</a:t>
            </a:r>
            <a:r>
              <a:rPr lang="es-MX" dirty="0"/>
              <a:t> de computadores para la sede A y D.</a:t>
            </a:r>
            <a:endParaRPr lang="es-CO" dirty="0"/>
          </a:p>
        </p:txBody>
      </p:sp>
      <p:sp>
        <p:nvSpPr>
          <p:cNvPr id="8" name="CuadroTexto 7"/>
          <p:cNvSpPr txBox="1"/>
          <p:nvPr/>
        </p:nvSpPr>
        <p:spPr>
          <a:xfrm>
            <a:off x="3287688" y="4797152"/>
            <a:ext cx="8208912" cy="369332"/>
          </a:xfrm>
          <a:prstGeom prst="rect">
            <a:avLst/>
          </a:prstGeom>
          <a:solidFill>
            <a:schemeClr val="accent1"/>
          </a:solidFill>
        </p:spPr>
        <p:txBody>
          <a:bodyPr wrap="square" rtlCol="0">
            <a:spAutoFit/>
          </a:bodyPr>
          <a:lstStyle/>
          <a:p>
            <a:r>
              <a:rPr lang="es-MX" dirty="0"/>
              <a:t>Solicitud de maestros por apertura de grupos nuevos .</a:t>
            </a:r>
            <a:endParaRPr lang="es-CO" dirty="0"/>
          </a:p>
        </p:txBody>
      </p:sp>
      <p:sp>
        <p:nvSpPr>
          <p:cNvPr id="9" name="CuadroTexto 8"/>
          <p:cNvSpPr txBox="1"/>
          <p:nvPr/>
        </p:nvSpPr>
        <p:spPr>
          <a:xfrm>
            <a:off x="3575720" y="5611917"/>
            <a:ext cx="8352928" cy="646331"/>
          </a:xfrm>
          <a:prstGeom prst="rect">
            <a:avLst/>
          </a:prstGeom>
          <a:solidFill>
            <a:schemeClr val="bg2">
              <a:lumMod val="20000"/>
              <a:lumOff val="80000"/>
            </a:schemeClr>
          </a:solidFill>
        </p:spPr>
        <p:txBody>
          <a:bodyPr wrap="square" rtlCol="0">
            <a:spAutoFit/>
          </a:bodyPr>
          <a:lstStyle/>
          <a:p>
            <a:r>
              <a:rPr lang="es-MX" dirty="0">
                <a:solidFill>
                  <a:schemeClr val="bg1"/>
                </a:solidFill>
              </a:rPr>
              <a:t>Solicitud de arreglo y mantenimiento de la sede d de llanadas y revisión de los espacios de la sede.</a:t>
            </a:r>
            <a:endParaRPr lang="es-CO" dirty="0">
              <a:solidFill>
                <a:schemeClr val="bg1"/>
              </a:solidFill>
            </a:endParaRPr>
          </a:p>
        </p:txBody>
      </p:sp>
    </p:spTree>
    <p:extLst>
      <p:ext uri="{BB962C8B-B14F-4D97-AF65-F5344CB8AC3E}">
        <p14:creationId xmlns:p14="http://schemas.microsoft.com/office/powerpoint/2010/main" val="1584971166"/>
      </p:ext>
    </p:extLst>
  </p:cSld>
  <p:clrMapOvr>
    <a:masterClrMapping/>
  </p:clrMapOvr>
  <p:transition>
    <p:pull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3954110" y="329093"/>
            <a:ext cx="4958950" cy="461665"/>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2400" b="1" dirty="0"/>
              <a:t>RECONOCIMIENTO DE LOGROS</a:t>
            </a:r>
          </a:p>
        </p:txBody>
      </p:sp>
      <p:pic>
        <p:nvPicPr>
          <p:cNvPr id="3" name="Imagen 2">
            <a:extLst>
              <a:ext uri="{FF2B5EF4-FFF2-40B4-BE49-F238E27FC236}">
                <a16:creationId xmlns:a16="http://schemas.microsoft.com/office/drawing/2014/main" id="{0684B474-FD26-48BD-BA7C-073EE3F2B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053341"/>
            <a:ext cx="9753600" cy="5486400"/>
          </a:xfrm>
          <a:prstGeom prst="rect">
            <a:avLst/>
          </a:prstGeom>
        </p:spPr>
      </p:pic>
    </p:spTree>
    <p:extLst>
      <p:ext uri="{BB962C8B-B14F-4D97-AF65-F5344CB8AC3E}">
        <p14:creationId xmlns:p14="http://schemas.microsoft.com/office/powerpoint/2010/main" val="2651181920"/>
      </p:ext>
    </p:extLst>
  </p:cSld>
  <p:clrMapOvr>
    <a:masterClrMapping/>
  </p:clrMapOvr>
  <p:transition>
    <p:pull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3 Diagrama"/>
          <p:cNvGraphicFramePr/>
          <p:nvPr>
            <p:extLst>
              <p:ext uri="{D42A27DB-BD31-4B8C-83A1-F6EECF244321}">
                <p14:modId xmlns:p14="http://schemas.microsoft.com/office/powerpoint/2010/main" val="785000129"/>
              </p:ext>
            </p:extLst>
          </p:nvPr>
        </p:nvGraphicFramePr>
        <p:xfrm>
          <a:off x="623392" y="692696"/>
          <a:ext cx="11089232"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4 CuadroTexto"/>
          <p:cNvSpPr txBox="1"/>
          <p:nvPr/>
        </p:nvSpPr>
        <p:spPr>
          <a:xfrm>
            <a:off x="2855640" y="135414"/>
            <a:ext cx="6624736" cy="584775"/>
          </a:xfrm>
          <a:prstGeom prst="rect">
            <a:avLst/>
          </a:prstGeom>
          <a:noFill/>
        </p:spPr>
        <p:txBody>
          <a:bodyPr wrap="square" rtlCol="0">
            <a:spAutoFit/>
          </a:bodyPr>
          <a:lstStyle/>
          <a:p>
            <a:pPr algn="ctr"/>
            <a:r>
              <a:rPr lang="es-CO" sz="3200" b="1" dirty="0">
                <a:solidFill>
                  <a:srgbClr val="FFFFFF"/>
                </a:solidFill>
              </a:rPr>
              <a:t>RELACIONES CON EL ENTORNO</a:t>
            </a:r>
          </a:p>
        </p:txBody>
      </p:sp>
    </p:spTree>
    <p:extLst>
      <p:ext uri="{BB962C8B-B14F-4D97-AF65-F5344CB8AC3E}">
        <p14:creationId xmlns:p14="http://schemas.microsoft.com/office/powerpoint/2010/main" val="4253740590"/>
      </p:ext>
    </p:extLst>
  </p:cSld>
  <p:clrMapOvr>
    <a:masterClrMapping/>
  </p:clrMapOvr>
  <p:transition>
    <p:pull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432" y="1772816"/>
            <a:ext cx="2438974" cy="2520280"/>
          </a:xfrm>
          <a:prstGeom prst="ellipse">
            <a:avLst/>
          </a:prstGeom>
          <a:ln>
            <a:noFill/>
          </a:ln>
          <a:effectLst>
            <a:softEdge rad="112500"/>
          </a:effectLst>
        </p:spPr>
      </p:pic>
      <p:sp>
        <p:nvSpPr>
          <p:cNvPr id="6" name="CuadroTexto 5"/>
          <p:cNvSpPr txBox="1"/>
          <p:nvPr/>
        </p:nvSpPr>
        <p:spPr>
          <a:xfrm>
            <a:off x="3287688" y="2276872"/>
            <a:ext cx="7560840" cy="2585323"/>
          </a:xfrm>
          <a:prstGeom prst="rect">
            <a:avLst/>
          </a:prstGeom>
          <a:noFill/>
        </p:spPr>
        <p:txBody>
          <a:bodyPr wrap="square" rtlCol="0">
            <a:spAutoFit/>
          </a:bodyPr>
          <a:lstStyle/>
          <a:p>
            <a:pPr algn="ctr"/>
            <a:r>
              <a:rPr lang="es-CO" sz="5400" dirty="0">
                <a:solidFill>
                  <a:srgbClr val="FFFF00"/>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Informe de Gestión Administrativa y Financiera</a:t>
            </a:r>
          </a:p>
        </p:txBody>
      </p:sp>
    </p:spTree>
    <p:extLst>
      <p:ext uri="{BB962C8B-B14F-4D97-AF65-F5344CB8AC3E}">
        <p14:creationId xmlns:p14="http://schemas.microsoft.com/office/powerpoint/2010/main" val="4264561095"/>
      </p:ext>
    </p:extLst>
  </p:cSld>
  <p:clrMapOvr>
    <a:masterClrMapping/>
  </p:clrMapOvr>
  <p:transition>
    <p:pull dir="l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p:cNvSpPr/>
          <p:nvPr/>
        </p:nvSpPr>
        <p:spPr>
          <a:xfrm>
            <a:off x="1199456" y="1253041"/>
            <a:ext cx="10513168"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CO" sz="2000" b="1" dirty="0"/>
              <a:t>Esta área da soporte al trabajo institucional. Tiene a su cargo todos los procesos de apoyo a la gestión académica, la administración de la planta física, los recursos y los servicios, el manejo del talento humano, y el apoyo financiero y contable.</a:t>
            </a:r>
            <a:endParaRPr lang="es-CO" sz="2000" b="1" dirty="0">
              <a:solidFill>
                <a:prstClr val="black">
                  <a:lumMod val="85000"/>
                  <a:lumOff val="15000"/>
                </a:prstClr>
              </a:solidFill>
            </a:endParaRPr>
          </a:p>
        </p:txBody>
      </p:sp>
      <p:sp>
        <p:nvSpPr>
          <p:cNvPr id="5" name="3 Rectángulo"/>
          <p:cNvSpPr/>
          <p:nvPr/>
        </p:nvSpPr>
        <p:spPr>
          <a:xfrm>
            <a:off x="2189165" y="332656"/>
            <a:ext cx="7778476" cy="584775"/>
          </a:xfrm>
          <a:prstGeom prst="rect">
            <a:avLst/>
          </a:prstGeom>
        </p:spPr>
        <p:txBody>
          <a:bodyPr wrap="none">
            <a:spAutoFit/>
          </a:bodyPr>
          <a:lstStyle/>
          <a:p>
            <a:pPr algn="ctr"/>
            <a:r>
              <a:rPr lang="es-CO" sz="3200" b="1" dirty="0">
                <a:solidFill>
                  <a:schemeClr val="accent5">
                    <a:lumMod val="20000"/>
                    <a:lumOff val="80000"/>
                  </a:schemeClr>
                </a:solidFill>
              </a:rPr>
              <a:t>GESTIÓN ADMINISTRATIVA Y FINANCIERA</a:t>
            </a:r>
          </a:p>
        </p:txBody>
      </p:sp>
      <p:graphicFrame>
        <p:nvGraphicFramePr>
          <p:cNvPr id="6" name="4 Diagrama"/>
          <p:cNvGraphicFramePr/>
          <p:nvPr>
            <p:extLst>
              <p:ext uri="{D42A27DB-BD31-4B8C-83A1-F6EECF244321}">
                <p14:modId xmlns:p14="http://schemas.microsoft.com/office/powerpoint/2010/main" val="3100327687"/>
              </p:ext>
            </p:extLst>
          </p:nvPr>
        </p:nvGraphicFramePr>
        <p:xfrm>
          <a:off x="983432" y="2330259"/>
          <a:ext cx="11089232" cy="450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6672475"/>
      </p:ext>
    </p:extLst>
  </p:cSld>
  <p:clrMapOvr>
    <a:masterClrMapping/>
  </p:clrMapOvr>
  <p:transition>
    <p:pull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1523492" y="296117"/>
            <a:ext cx="9145016" cy="1143000"/>
          </a:xfrm>
          <a:prstGeom prst="rect">
            <a:avLst/>
          </a:prstGeom>
        </p:spPr>
        <p:txBody>
          <a:bodyPr vert="horz" anchor="t">
            <a:norm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dirty="0">
                <a:solidFill>
                  <a:schemeClr val="accent5">
                    <a:lumMod val="20000"/>
                    <a:lumOff val="80000"/>
                  </a:schemeClr>
                </a:solidFill>
              </a:rPr>
              <a:t>INFORME DE RECURSOS</a:t>
            </a:r>
          </a:p>
        </p:txBody>
      </p:sp>
      <p:sp>
        <p:nvSpPr>
          <p:cNvPr id="4" name="2 Marcador de contenido"/>
          <p:cNvSpPr>
            <a:spLocks noGrp="1"/>
          </p:cNvSpPr>
          <p:nvPr>
            <p:ph idx="1"/>
          </p:nvPr>
        </p:nvSpPr>
        <p:spPr>
          <a:xfrm>
            <a:off x="983432" y="980728"/>
            <a:ext cx="10297144" cy="5557255"/>
          </a:xfrm>
          <a:solidFill>
            <a:schemeClr val="accent2">
              <a:lumMod val="20000"/>
              <a:lumOff val="80000"/>
            </a:schemeClr>
          </a:solidFill>
        </p:spPr>
        <p:txBody>
          <a:bodyPr>
            <a:normAutofit/>
          </a:bodyPr>
          <a:lstStyle/>
          <a:p>
            <a:r>
              <a:rPr lang="es-ES_tradnl" sz="2400" b="1" dirty="0">
                <a:solidFill>
                  <a:schemeClr val="bg1">
                    <a:lumMod val="95000"/>
                    <a:lumOff val="5000"/>
                  </a:schemeClr>
                </a:solidFill>
              </a:rPr>
              <a:t>Financieros </a:t>
            </a:r>
            <a:endParaRPr lang="es-CO" sz="2400" dirty="0">
              <a:solidFill>
                <a:schemeClr val="bg1">
                  <a:lumMod val="95000"/>
                  <a:lumOff val="5000"/>
                </a:schemeClr>
              </a:solidFill>
            </a:endParaRPr>
          </a:p>
          <a:p>
            <a:r>
              <a:rPr lang="es-ES_tradnl" sz="3200" b="1" dirty="0">
                <a:solidFill>
                  <a:schemeClr val="bg1">
                    <a:lumMod val="95000"/>
                    <a:lumOff val="5000"/>
                  </a:schemeClr>
                </a:solidFill>
                <a:latin typeface="Arial" pitchFamily="34" charset="0"/>
                <a:cs typeface="Arial" pitchFamily="34" charset="0"/>
              </a:rPr>
              <a:t>CUENTA BANCARIAS FONDO DE SERVICIOS EDUCATIVOS DIC.31/2022.</a:t>
            </a:r>
          </a:p>
          <a:p>
            <a:endParaRPr lang="es-CO" sz="2400" dirty="0">
              <a:solidFill>
                <a:schemeClr val="bg1">
                  <a:lumMod val="95000"/>
                  <a:lumOff val="5000"/>
                </a:schemeClr>
              </a:solidFill>
            </a:endParaRPr>
          </a:p>
          <a:p>
            <a:endParaRPr lang="es-ES_tradnl" sz="2400" b="1" dirty="0">
              <a:solidFill>
                <a:schemeClr val="bg1">
                  <a:lumMod val="95000"/>
                  <a:lumOff val="5000"/>
                </a:schemeClr>
              </a:solidFill>
            </a:endParaRPr>
          </a:p>
          <a:p>
            <a:r>
              <a:rPr lang="es-ES_tradnl" sz="2400" b="1" dirty="0">
                <a:solidFill>
                  <a:schemeClr val="bg1">
                    <a:lumMod val="95000"/>
                    <a:lumOff val="5000"/>
                  </a:schemeClr>
                </a:solidFill>
                <a:latin typeface="Arial" pitchFamily="34" charset="0"/>
                <a:cs typeface="Arial" pitchFamily="34" charset="0"/>
              </a:rPr>
              <a:t>Saldo en libro de bancos a Dic. 31-2022:	 </a:t>
            </a:r>
            <a:r>
              <a:rPr lang="es-CO" sz="2400" b="1" i="0" u="none" strike="noStrike" dirty="0">
                <a:solidFill>
                  <a:schemeClr val="bg1">
                    <a:lumMod val="95000"/>
                    <a:lumOff val="5000"/>
                  </a:schemeClr>
                </a:solidFill>
                <a:effectLst/>
                <a:latin typeface="Arial" panose="020B0604020202020204" pitchFamily="34" charset="0"/>
              </a:rPr>
              <a:t>8,156,875.78</a:t>
            </a:r>
            <a:r>
              <a:rPr lang="es-CO" sz="1600" dirty="0">
                <a:solidFill>
                  <a:schemeClr val="bg1">
                    <a:lumMod val="95000"/>
                    <a:lumOff val="5000"/>
                  </a:schemeClr>
                </a:solidFill>
              </a:rPr>
              <a:t> </a:t>
            </a:r>
            <a:endParaRPr lang="es-CO" sz="2400" b="1" dirty="0">
              <a:solidFill>
                <a:schemeClr val="bg1">
                  <a:lumMod val="95000"/>
                  <a:lumOff val="5000"/>
                </a:schemeClr>
              </a:solidFill>
              <a:latin typeface="Arial" pitchFamily="34" charset="0"/>
              <a:cs typeface="Arial" pitchFamily="34" charset="0"/>
            </a:endParaRPr>
          </a:p>
          <a:p>
            <a:endParaRPr lang="es-ES_tradnl" sz="2400" b="1" dirty="0">
              <a:solidFill>
                <a:schemeClr val="bg1">
                  <a:lumMod val="95000"/>
                  <a:lumOff val="5000"/>
                </a:schemeClr>
              </a:solidFill>
              <a:latin typeface="Arial" pitchFamily="34" charset="0"/>
              <a:cs typeface="Arial" pitchFamily="34" charset="0"/>
            </a:endParaRPr>
          </a:p>
          <a:p>
            <a:r>
              <a:rPr lang="es-ES_tradnl" sz="2400" b="1" dirty="0">
                <a:solidFill>
                  <a:schemeClr val="bg1">
                    <a:lumMod val="95000"/>
                    <a:lumOff val="5000"/>
                  </a:schemeClr>
                </a:solidFill>
                <a:latin typeface="Arial" pitchFamily="34" charset="0"/>
                <a:cs typeface="Arial" pitchFamily="34" charset="0"/>
              </a:rPr>
              <a:t>Menos compromisos y cuentas por pagar :	 0</a:t>
            </a:r>
            <a:endParaRPr lang="es-CO" sz="2400" dirty="0">
              <a:solidFill>
                <a:schemeClr val="bg1">
                  <a:lumMod val="95000"/>
                  <a:lumOff val="5000"/>
                </a:schemeClr>
              </a:solidFill>
              <a:latin typeface="Arial" pitchFamily="34" charset="0"/>
              <a:cs typeface="Arial" pitchFamily="34" charset="0"/>
            </a:endParaRPr>
          </a:p>
          <a:p>
            <a:endParaRPr lang="es-ES_tradnl" sz="2400" b="1" dirty="0">
              <a:solidFill>
                <a:schemeClr val="bg1">
                  <a:lumMod val="95000"/>
                  <a:lumOff val="5000"/>
                </a:schemeClr>
              </a:solidFill>
              <a:latin typeface="Arial" pitchFamily="34" charset="0"/>
              <a:cs typeface="Arial" pitchFamily="34" charset="0"/>
            </a:endParaRPr>
          </a:p>
          <a:p>
            <a:r>
              <a:rPr lang="es-ES_tradnl" sz="2400" b="1" dirty="0">
                <a:solidFill>
                  <a:schemeClr val="bg1">
                    <a:lumMod val="95000"/>
                    <a:lumOff val="5000"/>
                  </a:schemeClr>
                </a:solidFill>
                <a:latin typeface="Arial" pitchFamily="34" charset="0"/>
                <a:cs typeface="Arial" pitchFamily="34" charset="0"/>
              </a:rPr>
              <a:t>Excedente de vigencia F.S.E. a Dic. 31 de 2022:	 </a:t>
            </a:r>
            <a:r>
              <a:rPr lang="en-US" sz="2400" b="1" dirty="0">
                <a:solidFill>
                  <a:schemeClr val="bg1">
                    <a:lumMod val="95000"/>
                    <a:lumOff val="5000"/>
                  </a:schemeClr>
                </a:solidFill>
                <a:latin typeface="Arial" pitchFamily="34" charset="0"/>
                <a:cs typeface="Arial" pitchFamily="34" charset="0"/>
              </a:rPr>
              <a:t> </a:t>
            </a:r>
            <a:r>
              <a:rPr lang="es-CO" sz="2400" b="1" i="0" u="none" strike="noStrike" dirty="0">
                <a:solidFill>
                  <a:schemeClr val="bg1">
                    <a:lumMod val="95000"/>
                    <a:lumOff val="5000"/>
                  </a:schemeClr>
                </a:solidFill>
                <a:effectLst/>
                <a:latin typeface="Arial" panose="020B0604020202020204" pitchFamily="34" charset="0"/>
              </a:rPr>
              <a:t>8,156,875.78</a:t>
            </a:r>
            <a:r>
              <a:rPr lang="es-CO" sz="1600" dirty="0">
                <a:solidFill>
                  <a:schemeClr val="bg1">
                    <a:lumMod val="95000"/>
                    <a:lumOff val="5000"/>
                  </a:schemeClr>
                </a:solidFill>
              </a:rPr>
              <a:t> </a:t>
            </a:r>
            <a:endParaRPr lang="es-CO" sz="2400" b="1" dirty="0">
              <a:solidFill>
                <a:schemeClr val="bg1">
                  <a:lumMod val="95000"/>
                  <a:lumOff val="5000"/>
                </a:schemeClr>
              </a:solidFill>
              <a:latin typeface="Arial" pitchFamily="34" charset="0"/>
              <a:cs typeface="Arial" pitchFamily="34" charset="0"/>
            </a:endParaRPr>
          </a:p>
          <a:p>
            <a:endParaRPr lang="es-CO" sz="1800" dirty="0">
              <a:solidFill>
                <a:schemeClr val="bg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2157608855"/>
      </p:ext>
    </p:extLst>
  </p:cSld>
  <p:clrMapOvr>
    <a:masterClrMapping/>
  </p:clrMapOvr>
  <p:transition>
    <p:pull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4 Rectángulo"/>
          <p:cNvSpPr/>
          <p:nvPr/>
        </p:nvSpPr>
        <p:spPr>
          <a:xfrm>
            <a:off x="551384" y="287488"/>
            <a:ext cx="10513168" cy="461665"/>
          </a:xfrm>
          <a:prstGeom prst="rect">
            <a:avLst/>
          </a:prstGeom>
        </p:spPr>
        <p:txBody>
          <a:bodyPr wrap="square">
            <a:spAutoFit/>
          </a:bodyPr>
          <a:lstStyle/>
          <a:p>
            <a:pPr algn="ctr"/>
            <a:r>
              <a:rPr lang="es-ES_tradnl" sz="2400" b="1" dirty="0">
                <a:solidFill>
                  <a:schemeClr val="accent5">
                    <a:lumMod val="20000"/>
                    <a:lumOff val="80000"/>
                  </a:schemeClr>
                </a:solidFill>
                <a:latin typeface="Arial" pitchFamily="34" charset="0"/>
                <a:cs typeface="Arial" pitchFamily="34" charset="0"/>
              </a:rPr>
              <a:t>EXCEDENTE DE VIGENCIA POR FUENTE DE FINANCIACION</a:t>
            </a:r>
            <a:endParaRPr lang="en-US" sz="2400" b="1" dirty="0">
              <a:solidFill>
                <a:schemeClr val="accent5">
                  <a:lumMod val="20000"/>
                  <a:lumOff val="80000"/>
                </a:schemeClr>
              </a:solidFill>
              <a:latin typeface="Arial" pitchFamily="34" charset="0"/>
              <a:cs typeface="Arial" pitchFamily="34" charset="0"/>
            </a:endParaRPr>
          </a:p>
        </p:txBody>
      </p:sp>
      <p:sp>
        <p:nvSpPr>
          <p:cNvPr id="9" name="2 Marcador de contenido">
            <a:extLst>
              <a:ext uri="{FF2B5EF4-FFF2-40B4-BE49-F238E27FC236}">
                <a16:creationId xmlns:a16="http://schemas.microsoft.com/office/drawing/2014/main" id="{61AFFD65-FA81-46E6-A6F3-283FEB0FA858}"/>
              </a:ext>
            </a:extLst>
          </p:cNvPr>
          <p:cNvSpPr>
            <a:spLocks noGrp="1"/>
          </p:cNvSpPr>
          <p:nvPr>
            <p:ph idx="1"/>
          </p:nvPr>
        </p:nvSpPr>
        <p:spPr>
          <a:xfrm>
            <a:off x="551384" y="1492624"/>
            <a:ext cx="11403916" cy="4024608"/>
          </a:xfrm>
          <a:solidFill>
            <a:schemeClr val="accent2">
              <a:lumMod val="20000"/>
              <a:lumOff val="80000"/>
            </a:schemeClr>
          </a:solidFill>
        </p:spPr>
        <p:txBody>
          <a:bodyPr>
            <a:normAutofit/>
          </a:bodyPr>
          <a:lstStyle/>
          <a:p>
            <a:pPr>
              <a:buNone/>
            </a:pPr>
            <a:endParaRPr lang="es-ES_tradnl" sz="2400" b="1" dirty="0">
              <a:solidFill>
                <a:schemeClr val="bg1">
                  <a:lumMod val="95000"/>
                  <a:lumOff val="5000"/>
                </a:schemeClr>
              </a:solidFill>
            </a:endParaRPr>
          </a:p>
          <a:p>
            <a:r>
              <a:rPr lang="es-ES_tradnl" sz="2400" b="1" dirty="0">
                <a:solidFill>
                  <a:schemeClr val="bg1">
                    <a:lumMod val="95000"/>
                    <a:lumOff val="5000"/>
                  </a:schemeClr>
                </a:solidFill>
                <a:latin typeface="Arial" pitchFamily="34" charset="0"/>
                <a:cs typeface="Arial" pitchFamily="34" charset="0"/>
              </a:rPr>
              <a:t>Excedente de vigencia R. GRATUIDAD a Dic. 31 de 2022: 	</a:t>
            </a:r>
            <a:r>
              <a:rPr lang="es-CO" sz="2400" b="1" i="0" u="none" strike="noStrike" dirty="0">
                <a:solidFill>
                  <a:schemeClr val="bg1">
                    <a:lumMod val="95000"/>
                    <a:lumOff val="5000"/>
                  </a:schemeClr>
                </a:solidFill>
                <a:effectLst/>
                <a:latin typeface="Arial" panose="020B0604020202020204" pitchFamily="34" charset="0"/>
              </a:rPr>
              <a:t>4,334,460.82</a:t>
            </a:r>
            <a:r>
              <a:rPr lang="es-CO" sz="2400" dirty="0">
                <a:solidFill>
                  <a:schemeClr val="bg1">
                    <a:lumMod val="95000"/>
                    <a:lumOff val="5000"/>
                  </a:schemeClr>
                </a:solidFill>
              </a:rPr>
              <a:t> </a:t>
            </a:r>
            <a:endParaRPr lang="es-ES_tradnl" sz="2400" b="1" dirty="0">
              <a:solidFill>
                <a:schemeClr val="bg1">
                  <a:lumMod val="95000"/>
                  <a:lumOff val="5000"/>
                </a:schemeClr>
              </a:solidFill>
              <a:latin typeface="Arial" pitchFamily="34" charset="0"/>
              <a:cs typeface="Arial" pitchFamily="34" charset="0"/>
            </a:endParaRPr>
          </a:p>
          <a:p>
            <a:pPr marL="0" indent="0">
              <a:buNone/>
            </a:pPr>
            <a:endParaRPr lang="en-US" sz="2400" dirty="0">
              <a:solidFill>
                <a:schemeClr val="bg1">
                  <a:lumMod val="95000"/>
                  <a:lumOff val="5000"/>
                </a:schemeClr>
              </a:solidFill>
              <a:latin typeface="Arial" pitchFamily="34" charset="0"/>
              <a:cs typeface="Arial" pitchFamily="34" charset="0"/>
            </a:endParaRPr>
          </a:p>
          <a:p>
            <a:r>
              <a:rPr lang="es-ES_tradnl" sz="2400" b="1" dirty="0">
                <a:solidFill>
                  <a:schemeClr val="bg1">
                    <a:lumMod val="95000"/>
                    <a:lumOff val="5000"/>
                  </a:schemeClr>
                </a:solidFill>
                <a:latin typeface="Arial" pitchFamily="34" charset="0"/>
                <a:cs typeface="Arial" pitchFamily="34" charset="0"/>
              </a:rPr>
              <a:t>Excedente de vigencia R. PROPIOS  a Dic. 31 de 2022 	      </a:t>
            </a:r>
            <a:r>
              <a:rPr lang="es-CO" sz="2400" b="1" i="0" u="none" strike="noStrike" dirty="0">
                <a:solidFill>
                  <a:schemeClr val="bg1">
                    <a:lumMod val="95000"/>
                    <a:lumOff val="5000"/>
                  </a:schemeClr>
                </a:solidFill>
                <a:effectLst/>
                <a:latin typeface="Arial" panose="020B0604020202020204" pitchFamily="34" charset="0"/>
              </a:rPr>
              <a:t>3,822,414.96</a:t>
            </a:r>
            <a:r>
              <a:rPr lang="es-CO" sz="2400" dirty="0">
                <a:solidFill>
                  <a:schemeClr val="bg1">
                    <a:lumMod val="95000"/>
                    <a:lumOff val="5000"/>
                  </a:schemeClr>
                </a:solidFill>
              </a:rPr>
              <a:t> </a:t>
            </a:r>
            <a:endParaRPr lang="en-US" sz="2400" dirty="0">
              <a:solidFill>
                <a:schemeClr val="bg1">
                  <a:lumMod val="95000"/>
                  <a:lumOff val="5000"/>
                </a:schemeClr>
              </a:solidFill>
              <a:latin typeface="Arial" pitchFamily="34" charset="0"/>
              <a:cs typeface="Arial" pitchFamily="34" charset="0"/>
            </a:endParaRPr>
          </a:p>
          <a:p>
            <a:pPr marL="0" indent="0">
              <a:buNone/>
            </a:pPr>
            <a:r>
              <a:rPr lang="es-ES_tradnl" sz="2400" b="1" dirty="0">
                <a:solidFill>
                  <a:schemeClr val="bg1">
                    <a:lumMod val="95000"/>
                    <a:lumOff val="5000"/>
                  </a:schemeClr>
                </a:solidFill>
                <a:latin typeface="Arial" pitchFamily="34" charset="0"/>
                <a:cs typeface="Arial" pitchFamily="34" charset="0"/>
              </a:rPr>
              <a:t>		      	</a:t>
            </a:r>
          </a:p>
          <a:p>
            <a:pPr>
              <a:buNone/>
            </a:pPr>
            <a:r>
              <a:rPr lang="es-ES_tradnl" sz="2400" b="1" dirty="0">
                <a:solidFill>
                  <a:schemeClr val="bg1">
                    <a:lumMod val="95000"/>
                    <a:lumOff val="5000"/>
                  </a:schemeClr>
                </a:solidFill>
                <a:latin typeface="Arial" pitchFamily="34" charset="0"/>
                <a:cs typeface="Arial" pitchFamily="34" charset="0"/>
              </a:rPr>
              <a:t>                    TOTAL  EXCEDENTE DE  VIGENCIA  2022 	 	      </a:t>
            </a:r>
            <a:r>
              <a:rPr lang="es-CO" sz="2400" b="1" i="0" u="none" strike="noStrike" dirty="0">
                <a:solidFill>
                  <a:schemeClr val="bg1">
                    <a:lumMod val="95000"/>
                    <a:lumOff val="5000"/>
                  </a:schemeClr>
                </a:solidFill>
                <a:effectLst/>
                <a:latin typeface="Arial" panose="020B0604020202020204" pitchFamily="34" charset="0"/>
              </a:rPr>
              <a:t>8,156,875.78</a:t>
            </a:r>
            <a:r>
              <a:rPr lang="es-CO" sz="2400" dirty="0">
                <a:solidFill>
                  <a:schemeClr val="bg1">
                    <a:lumMod val="95000"/>
                    <a:lumOff val="5000"/>
                  </a:schemeClr>
                </a:solidFill>
              </a:rPr>
              <a:t> </a:t>
            </a:r>
            <a:endParaRPr lang="es-CO" sz="2400" b="1" dirty="0">
              <a:solidFill>
                <a:schemeClr val="bg1">
                  <a:lumMod val="95000"/>
                  <a:lumOff val="5000"/>
                </a:schemeClr>
              </a:solidFill>
              <a:latin typeface="Arial" pitchFamily="34" charset="0"/>
              <a:cs typeface="Arial" pitchFamily="34" charset="0"/>
            </a:endParaRPr>
          </a:p>
          <a:p>
            <a:endParaRPr lang="es-CO" sz="1400" dirty="0">
              <a:solidFill>
                <a:schemeClr val="bg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2493270045"/>
      </p:ext>
    </p:extLst>
  </p:cSld>
  <p:clrMapOvr>
    <a:masterClrMapping/>
  </p:clrMapOvr>
  <p:transition>
    <p:pull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711624" y="2060848"/>
            <a:ext cx="6920711" cy="2585323"/>
          </a:xfrm>
          <a:prstGeom prst="rect">
            <a:avLst/>
          </a:prstGeom>
          <a:noFill/>
        </p:spPr>
        <p:txBody>
          <a:bodyPr wrap="square" lIns="91440" tIns="45720" rIns="91440" bIns="45720">
            <a:spAutoFit/>
          </a:bodyPr>
          <a:lstStyle/>
          <a:p>
            <a:pPr algn="ctr"/>
            <a:r>
              <a:rPr lang="es-ES" sz="5400" b="1" cap="none" spc="0" dirty="0">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rPr>
              <a:t>LA TRANSPARENCIA, </a:t>
            </a:r>
          </a:p>
          <a:p>
            <a:pPr algn="ctr"/>
            <a:r>
              <a:rPr lang="es-ES" sz="5400" b="1" cap="none" spc="0" dirty="0">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rPr>
              <a:t>MAS QUE UN VALOR,</a:t>
            </a:r>
          </a:p>
          <a:p>
            <a:pPr algn="ctr"/>
            <a:r>
              <a:rPr lang="es-ES" sz="5400" b="1" cap="none" spc="0" dirty="0">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rPr>
              <a:t> UN BENEFICIO.</a:t>
            </a:r>
          </a:p>
        </p:txBody>
      </p:sp>
    </p:spTree>
    <p:extLst>
      <p:ext uri="{BB962C8B-B14F-4D97-AF65-F5344CB8AC3E}">
        <p14:creationId xmlns:p14="http://schemas.microsoft.com/office/powerpoint/2010/main" val="4286569222"/>
      </p:ext>
    </p:extLst>
  </p:cSld>
  <p:clrMapOvr>
    <a:masterClrMapping/>
  </p:clrMapOvr>
  <p:transition>
    <p:pull dir="l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2351584" y="476672"/>
            <a:ext cx="8229600" cy="1082675"/>
          </a:xfrm>
        </p:spPr>
        <p:txBody>
          <a:bodyPr>
            <a:noAutofit/>
          </a:bodyPr>
          <a:lstStyle/>
          <a:p>
            <a:pPr algn="ctr"/>
            <a:r>
              <a:rPr lang="es-ES" sz="2800" dirty="0">
                <a:solidFill>
                  <a:schemeClr val="accent5">
                    <a:lumMod val="20000"/>
                    <a:lumOff val="80000"/>
                  </a:schemeClr>
                </a:solidFill>
              </a:rPr>
              <a:t>Informe  por Fuente de Financiación</a:t>
            </a:r>
            <a:endParaRPr lang="en-US" sz="2800" dirty="0">
              <a:solidFill>
                <a:schemeClr val="accent5">
                  <a:lumMod val="20000"/>
                  <a:lumOff val="80000"/>
                </a:schemeClr>
              </a:solidFill>
            </a:endParaRPr>
          </a:p>
        </p:txBody>
      </p:sp>
      <p:sp>
        <p:nvSpPr>
          <p:cNvPr id="7" name="2 Marcador de contenido"/>
          <p:cNvSpPr>
            <a:spLocks noGrp="1"/>
          </p:cNvSpPr>
          <p:nvPr>
            <p:ph idx="1"/>
          </p:nvPr>
        </p:nvSpPr>
        <p:spPr>
          <a:xfrm>
            <a:off x="1991544" y="1268760"/>
            <a:ext cx="8229600" cy="4935537"/>
          </a:xfrm>
        </p:spPr>
        <p:txBody>
          <a:bodyPr>
            <a:normAutofit/>
          </a:bodyPr>
          <a:lstStyle/>
          <a:p>
            <a:endParaRPr lang="es-CO" dirty="0"/>
          </a:p>
          <a:p>
            <a:endParaRPr lang="es-CO" dirty="0"/>
          </a:p>
          <a:p>
            <a:endParaRPr lang="es-CO" dirty="0"/>
          </a:p>
          <a:p>
            <a:endParaRPr lang="es-CO" dirty="0"/>
          </a:p>
          <a:p>
            <a:endParaRPr lang="en-US" dirty="0"/>
          </a:p>
        </p:txBody>
      </p:sp>
      <p:graphicFrame>
        <p:nvGraphicFramePr>
          <p:cNvPr id="5" name="Tabla 4">
            <a:extLst>
              <a:ext uri="{FF2B5EF4-FFF2-40B4-BE49-F238E27FC236}">
                <a16:creationId xmlns:a16="http://schemas.microsoft.com/office/drawing/2014/main" id="{12B96F72-C2E6-C00D-F1BA-F0653E92E768}"/>
              </a:ext>
            </a:extLst>
          </p:cNvPr>
          <p:cNvGraphicFramePr>
            <a:graphicFrameLocks noGrp="1"/>
          </p:cNvGraphicFramePr>
          <p:nvPr>
            <p:extLst>
              <p:ext uri="{D42A27DB-BD31-4B8C-83A1-F6EECF244321}">
                <p14:modId xmlns:p14="http://schemas.microsoft.com/office/powerpoint/2010/main" val="3483029112"/>
              </p:ext>
            </p:extLst>
          </p:nvPr>
        </p:nvGraphicFramePr>
        <p:xfrm>
          <a:off x="1199456" y="1141250"/>
          <a:ext cx="10081120" cy="5240079"/>
        </p:xfrm>
        <a:graphic>
          <a:graphicData uri="http://schemas.openxmlformats.org/drawingml/2006/table">
            <a:tbl>
              <a:tblPr/>
              <a:tblGrid>
                <a:gridCol w="6373870">
                  <a:extLst>
                    <a:ext uri="{9D8B030D-6E8A-4147-A177-3AD203B41FA5}">
                      <a16:colId xmlns:a16="http://schemas.microsoft.com/office/drawing/2014/main" val="3842144940"/>
                    </a:ext>
                  </a:extLst>
                </a:gridCol>
                <a:gridCol w="3707250">
                  <a:extLst>
                    <a:ext uri="{9D8B030D-6E8A-4147-A177-3AD203B41FA5}">
                      <a16:colId xmlns:a16="http://schemas.microsoft.com/office/drawing/2014/main" val="3922220202"/>
                    </a:ext>
                  </a:extLst>
                </a:gridCol>
              </a:tblGrid>
              <a:tr h="797404">
                <a:tc gridSpan="2">
                  <a:txBody>
                    <a:bodyPr/>
                    <a:lstStyle/>
                    <a:p>
                      <a:pPr algn="ctr" fontAlgn="ctr"/>
                      <a:r>
                        <a:rPr lang="es-ES" sz="2000" b="1" i="0" u="none" strike="noStrike" dirty="0">
                          <a:solidFill>
                            <a:srgbClr val="000000"/>
                          </a:solidFill>
                          <a:effectLst/>
                          <a:latin typeface="Arial" panose="020B0604020202020204" pitchFamily="34" charset="0"/>
                        </a:rPr>
                        <a:t>INFORME DE INGRESOS POR FUENTE DE FINANCIACION DICIEMBRE 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s-CO"/>
                    </a:p>
                  </a:txBody>
                  <a:tcPr/>
                </a:tc>
                <a:extLst>
                  <a:ext uri="{0D108BD9-81ED-4DB2-BD59-A6C34878D82A}">
                    <a16:rowId xmlns:a16="http://schemas.microsoft.com/office/drawing/2014/main" val="1185956413"/>
                  </a:ext>
                </a:extLst>
              </a:tr>
              <a:tr h="888535">
                <a:tc>
                  <a:txBody>
                    <a:bodyPr/>
                    <a:lstStyle/>
                    <a:p>
                      <a:pPr algn="l" fontAlgn="ctr"/>
                      <a:r>
                        <a:rPr lang="es-ES" sz="2000" b="1" i="0" u="none" strike="noStrike" dirty="0">
                          <a:solidFill>
                            <a:srgbClr val="000000"/>
                          </a:solidFill>
                          <a:effectLst/>
                          <a:latin typeface="Arial" panose="020B0604020202020204" pitchFamily="34" charset="0"/>
                        </a:rPr>
                        <a:t>TRANSFERENCIAS DEL MEN (GRATUIDAD SGP)</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155,449,915.00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1788993"/>
                  </a:ext>
                </a:extLst>
              </a:tr>
              <a:tr h="888535">
                <a:tc>
                  <a:txBody>
                    <a:bodyPr/>
                    <a:lstStyle/>
                    <a:p>
                      <a:pPr algn="l" fontAlgn="ctr"/>
                      <a:r>
                        <a:rPr lang="es-CO" sz="2000" b="1" i="0" u="none" strike="noStrike">
                          <a:solidFill>
                            <a:srgbClr val="000000"/>
                          </a:solidFill>
                          <a:effectLst/>
                          <a:latin typeface="Arial" panose="020B0604020202020204" pitchFamily="34" charset="0"/>
                        </a:rPr>
                        <a:t>RENDIMIENTOS FINANCIEROS GRATUIDAD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988,133.83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6696728"/>
                  </a:ext>
                </a:extLst>
              </a:tr>
              <a:tr h="888535">
                <a:tc>
                  <a:txBody>
                    <a:bodyPr/>
                    <a:lstStyle/>
                    <a:p>
                      <a:pPr algn="l" fontAlgn="ctr"/>
                      <a:r>
                        <a:rPr lang="es-CO" sz="2000" b="1" i="0" u="none" strike="noStrike">
                          <a:solidFill>
                            <a:srgbClr val="000000"/>
                          </a:solidFill>
                          <a:effectLst/>
                          <a:latin typeface="Arial" panose="020B0604020202020204" pitchFamily="34" charset="0"/>
                        </a:rPr>
                        <a:t>RECURSOS PROPIOS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3,433,000.00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7680632"/>
                  </a:ext>
                </a:extLst>
              </a:tr>
              <a:tr h="888535">
                <a:tc>
                  <a:txBody>
                    <a:bodyPr/>
                    <a:lstStyle/>
                    <a:p>
                      <a:pPr algn="l" fontAlgn="ctr"/>
                      <a:r>
                        <a:rPr lang="es-CO" sz="2000" b="1" i="0" u="none" strike="noStrike">
                          <a:solidFill>
                            <a:srgbClr val="000000"/>
                          </a:solidFill>
                          <a:effectLst/>
                          <a:latin typeface="Arial" panose="020B0604020202020204" pitchFamily="34" charset="0"/>
                        </a:rPr>
                        <a:t>RECURSOS DE BALANCE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11,483,054.30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3567202"/>
                  </a:ext>
                </a:extLst>
              </a:tr>
              <a:tr h="888535">
                <a:tc>
                  <a:txBody>
                    <a:bodyPr/>
                    <a:lstStyle/>
                    <a:p>
                      <a:pPr algn="just" fontAlgn="ctr"/>
                      <a:r>
                        <a:rPr lang="es-ES" sz="2000" b="1" i="0" u="none" strike="noStrike" dirty="0">
                          <a:solidFill>
                            <a:srgbClr val="000000"/>
                          </a:solidFill>
                          <a:effectLst/>
                          <a:latin typeface="Arial" panose="020B0604020202020204" pitchFamily="34" charset="0"/>
                        </a:rPr>
                        <a:t>TOTAL RECAUDADO POR FUENTE DE FINANCIACION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r" fontAlgn="b"/>
                      <a:r>
                        <a:rPr lang="es-CO" sz="2000" b="1" i="0" u="none" strike="noStrike" dirty="0">
                          <a:solidFill>
                            <a:srgbClr val="000000"/>
                          </a:solidFill>
                          <a:effectLst/>
                          <a:latin typeface="Arial" panose="020B0604020202020204" pitchFamily="34" charset="0"/>
                        </a:rPr>
                        <a:t>171,354,103.13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99958308"/>
                  </a:ext>
                </a:extLst>
              </a:tr>
            </a:tbl>
          </a:graphicData>
        </a:graphic>
      </p:graphicFrame>
    </p:spTree>
    <p:extLst>
      <p:ext uri="{BB962C8B-B14F-4D97-AF65-F5344CB8AC3E}">
        <p14:creationId xmlns:p14="http://schemas.microsoft.com/office/powerpoint/2010/main" val="4127226131"/>
      </p:ext>
    </p:extLst>
  </p:cSld>
  <p:clrMapOvr>
    <a:masterClrMapping/>
  </p:clrMapOvr>
  <p:transition>
    <p:pull dir="l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2783632" y="548680"/>
            <a:ext cx="8229600" cy="1082675"/>
          </a:xfrm>
        </p:spPr>
        <p:txBody>
          <a:bodyPr>
            <a:noAutofit/>
          </a:bodyPr>
          <a:lstStyle/>
          <a:p>
            <a:pPr algn="ctr"/>
            <a:r>
              <a:rPr lang="es-ES" sz="2800" dirty="0">
                <a:solidFill>
                  <a:schemeClr val="accent5">
                    <a:lumMod val="20000"/>
                    <a:lumOff val="80000"/>
                  </a:schemeClr>
                </a:solidFill>
              </a:rPr>
              <a:t>Informe Ingresos por Fuente de Financiación</a:t>
            </a:r>
            <a:endParaRPr lang="en-US" sz="2800" dirty="0">
              <a:solidFill>
                <a:schemeClr val="accent5">
                  <a:lumMod val="20000"/>
                  <a:lumOff val="80000"/>
                </a:schemeClr>
              </a:solidFill>
            </a:endParaRPr>
          </a:p>
        </p:txBody>
      </p:sp>
      <p:sp>
        <p:nvSpPr>
          <p:cNvPr id="7" name="2 Marcador de contenido"/>
          <p:cNvSpPr>
            <a:spLocks noGrp="1"/>
          </p:cNvSpPr>
          <p:nvPr>
            <p:ph idx="1"/>
          </p:nvPr>
        </p:nvSpPr>
        <p:spPr>
          <a:xfrm>
            <a:off x="2550163" y="1231801"/>
            <a:ext cx="8229600" cy="4935537"/>
          </a:xfrm>
        </p:spPr>
        <p:txBody>
          <a:bodyPr>
            <a:normAutofit/>
          </a:bodyPr>
          <a:lstStyle/>
          <a:p>
            <a:endParaRPr lang="es-CO" dirty="0"/>
          </a:p>
          <a:p>
            <a:endParaRPr lang="es-CO" dirty="0"/>
          </a:p>
          <a:p>
            <a:endParaRPr lang="es-CO" dirty="0"/>
          </a:p>
          <a:p>
            <a:endParaRPr lang="es-CO" dirty="0"/>
          </a:p>
          <a:p>
            <a:endParaRPr lang="en-US" dirty="0"/>
          </a:p>
        </p:txBody>
      </p:sp>
      <p:graphicFrame>
        <p:nvGraphicFramePr>
          <p:cNvPr id="5" name="1 Gráfico">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827987381"/>
              </p:ext>
            </p:extLst>
          </p:nvPr>
        </p:nvGraphicFramePr>
        <p:xfrm>
          <a:off x="1178769" y="1340768"/>
          <a:ext cx="9957792" cy="5184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4414179"/>
      </p:ext>
    </p:extLst>
  </p:cSld>
  <p:clrMapOvr>
    <a:masterClrMapping/>
  </p:clrMapOvr>
  <p:transition>
    <p:pull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2855640" y="908720"/>
            <a:ext cx="8229600" cy="4935537"/>
          </a:xfrm>
          <a:prstGeom prst="rect">
            <a:avLst/>
          </a:prstGeom>
        </p:spPr>
        <p:txBody>
          <a:bodyPr vert="horz">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endParaRPr lang="es-CO"/>
          </a:p>
          <a:p>
            <a:endParaRPr lang="es-CO"/>
          </a:p>
          <a:p>
            <a:endParaRPr lang="es-CO"/>
          </a:p>
          <a:p>
            <a:endParaRPr lang="es-CO"/>
          </a:p>
          <a:p>
            <a:endParaRPr lang="en-US" dirty="0"/>
          </a:p>
        </p:txBody>
      </p:sp>
      <p:sp>
        <p:nvSpPr>
          <p:cNvPr id="5" name="1 Título"/>
          <p:cNvSpPr txBox="1">
            <a:spLocks/>
          </p:cNvSpPr>
          <p:nvPr/>
        </p:nvSpPr>
        <p:spPr>
          <a:xfrm>
            <a:off x="1415480" y="367390"/>
            <a:ext cx="8229600" cy="1082660"/>
          </a:xfrm>
          <a:prstGeom prst="rect">
            <a:avLst/>
          </a:prstGeom>
        </p:spPr>
        <p:txBody>
          <a:bodyPr>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ES" sz="2800" b="1" dirty="0">
                <a:solidFill>
                  <a:schemeClr val="accent5">
                    <a:lumMod val="20000"/>
                    <a:lumOff val="80000"/>
                  </a:schemeClr>
                </a:solidFill>
              </a:rPr>
              <a:t>Informe de Gastos Ejecutado por Fuente de Financiación</a:t>
            </a:r>
            <a:endParaRPr lang="en-US" sz="2800" b="1" dirty="0">
              <a:solidFill>
                <a:schemeClr val="accent5">
                  <a:lumMod val="20000"/>
                  <a:lumOff val="80000"/>
                </a:schemeClr>
              </a:solidFill>
            </a:endParaRPr>
          </a:p>
        </p:txBody>
      </p:sp>
      <p:graphicFrame>
        <p:nvGraphicFramePr>
          <p:cNvPr id="6" name="Tabla 5">
            <a:extLst>
              <a:ext uri="{FF2B5EF4-FFF2-40B4-BE49-F238E27FC236}">
                <a16:creationId xmlns:a16="http://schemas.microsoft.com/office/drawing/2014/main" id="{A38C4541-52A4-6B72-9D3E-6B9F3CCC3A88}"/>
              </a:ext>
            </a:extLst>
          </p:cNvPr>
          <p:cNvGraphicFramePr>
            <a:graphicFrameLocks noGrp="1"/>
          </p:cNvGraphicFramePr>
          <p:nvPr>
            <p:extLst>
              <p:ext uri="{D42A27DB-BD31-4B8C-83A1-F6EECF244321}">
                <p14:modId xmlns:p14="http://schemas.microsoft.com/office/powerpoint/2010/main" val="1564196458"/>
              </p:ext>
            </p:extLst>
          </p:nvPr>
        </p:nvGraphicFramePr>
        <p:xfrm>
          <a:off x="911424" y="1626561"/>
          <a:ext cx="10585176" cy="4759024"/>
        </p:xfrm>
        <a:graphic>
          <a:graphicData uri="http://schemas.openxmlformats.org/drawingml/2006/table">
            <a:tbl>
              <a:tblPr/>
              <a:tblGrid>
                <a:gridCol w="7320050">
                  <a:extLst>
                    <a:ext uri="{9D8B030D-6E8A-4147-A177-3AD203B41FA5}">
                      <a16:colId xmlns:a16="http://schemas.microsoft.com/office/drawing/2014/main" val="2391190573"/>
                    </a:ext>
                  </a:extLst>
                </a:gridCol>
                <a:gridCol w="3265126">
                  <a:extLst>
                    <a:ext uri="{9D8B030D-6E8A-4147-A177-3AD203B41FA5}">
                      <a16:colId xmlns:a16="http://schemas.microsoft.com/office/drawing/2014/main" val="2705353672"/>
                    </a:ext>
                  </a:extLst>
                </a:gridCol>
              </a:tblGrid>
              <a:tr h="1023639">
                <a:tc gridSpan="2">
                  <a:txBody>
                    <a:bodyPr/>
                    <a:lstStyle/>
                    <a:p>
                      <a:pPr algn="ctr" fontAlgn="ctr"/>
                      <a:r>
                        <a:rPr lang="es-ES" sz="2000" b="1" i="0" u="none" strike="noStrike" dirty="0">
                          <a:solidFill>
                            <a:srgbClr val="000000"/>
                          </a:solidFill>
                          <a:effectLst/>
                          <a:latin typeface="Arial" panose="020B0604020202020204" pitchFamily="34" charset="0"/>
                        </a:rPr>
                        <a:t>INFORME DE EJECUTADO POR FUENTE DE FINANCIACION - DICIEMBRE 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s-CO"/>
                    </a:p>
                  </a:txBody>
                  <a:tcPr/>
                </a:tc>
                <a:extLst>
                  <a:ext uri="{0D108BD9-81ED-4DB2-BD59-A6C34878D82A}">
                    <a16:rowId xmlns:a16="http://schemas.microsoft.com/office/drawing/2014/main" val="933295037"/>
                  </a:ext>
                </a:extLst>
              </a:tr>
              <a:tr h="772220">
                <a:tc>
                  <a:txBody>
                    <a:bodyPr/>
                    <a:lstStyle/>
                    <a:p>
                      <a:pPr algn="just" fontAlgn="ctr"/>
                      <a:r>
                        <a:rPr lang="es-ES" sz="2000" b="1" i="0" u="none" strike="noStrike" dirty="0">
                          <a:solidFill>
                            <a:srgbClr val="000000"/>
                          </a:solidFill>
                          <a:effectLst/>
                          <a:latin typeface="Arial" panose="020B0604020202020204" pitchFamily="34" charset="0"/>
                        </a:rPr>
                        <a:t>TRANSFERENCIAS DEL MEN (GRATUIDAD SGP)</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153,308,382.00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3122154"/>
                  </a:ext>
                </a:extLst>
              </a:tr>
              <a:tr h="707568">
                <a:tc>
                  <a:txBody>
                    <a:bodyPr/>
                    <a:lstStyle/>
                    <a:p>
                      <a:pPr algn="l" fontAlgn="ctr"/>
                      <a:r>
                        <a:rPr lang="es-CO" sz="2000" b="1" i="0" u="none" strike="noStrike" dirty="0">
                          <a:solidFill>
                            <a:srgbClr val="000000"/>
                          </a:solidFill>
                          <a:effectLst/>
                          <a:latin typeface="Arial" panose="020B0604020202020204" pitchFamily="34" charset="0"/>
                        </a:rPr>
                        <a:t>RENDIMIENTOS FINANCIEROS GRATUIDAD</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0590201"/>
                  </a:ext>
                </a:extLst>
              </a:tr>
              <a:tr h="840461">
                <a:tc>
                  <a:txBody>
                    <a:bodyPr/>
                    <a:lstStyle/>
                    <a:p>
                      <a:pPr algn="l" fontAlgn="ctr"/>
                      <a:r>
                        <a:rPr lang="es-CO" sz="2000" b="1" i="0" u="none" strike="noStrike" dirty="0">
                          <a:solidFill>
                            <a:srgbClr val="000000"/>
                          </a:solidFill>
                          <a:effectLst/>
                          <a:latin typeface="Arial" panose="020B0604020202020204" pitchFamily="34" charset="0"/>
                        </a:rPr>
                        <a:t>RECURSOS PROPIOS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8091287"/>
                  </a:ext>
                </a:extLst>
              </a:tr>
              <a:tr h="574675">
                <a:tc>
                  <a:txBody>
                    <a:bodyPr/>
                    <a:lstStyle/>
                    <a:p>
                      <a:pPr algn="l" fontAlgn="ctr"/>
                      <a:r>
                        <a:rPr lang="es-CO" sz="2000" b="1" i="0" u="none" strike="noStrike" dirty="0">
                          <a:solidFill>
                            <a:srgbClr val="000000"/>
                          </a:solidFill>
                          <a:effectLst/>
                          <a:latin typeface="Arial" panose="020B0604020202020204" pitchFamily="34" charset="0"/>
                        </a:rPr>
                        <a:t>RECURSOS DE BALANCE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9,888,845.35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7861069"/>
                  </a:ext>
                </a:extLst>
              </a:tr>
              <a:tr h="840461">
                <a:tc>
                  <a:txBody>
                    <a:bodyPr/>
                    <a:lstStyle/>
                    <a:p>
                      <a:pPr algn="l" fontAlgn="ctr"/>
                      <a:r>
                        <a:rPr lang="es-ES" sz="2000" b="1" i="0" u="none" strike="noStrike" dirty="0">
                          <a:solidFill>
                            <a:srgbClr val="000000"/>
                          </a:solidFill>
                          <a:effectLst/>
                          <a:latin typeface="Arial" panose="020B0604020202020204" pitchFamily="34" charset="0"/>
                        </a:rPr>
                        <a:t>TOTAL EJECUTADO POR FUENTE DE FINANCIACION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r" fontAlgn="b"/>
                      <a:r>
                        <a:rPr lang="es-CO" sz="2000" b="1" i="0" u="none" strike="noStrike" dirty="0">
                          <a:solidFill>
                            <a:srgbClr val="000000"/>
                          </a:solidFill>
                          <a:effectLst/>
                          <a:latin typeface="Arial" panose="020B0604020202020204" pitchFamily="34" charset="0"/>
                        </a:rPr>
                        <a:t>163,197,227.35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5922752"/>
                  </a:ext>
                </a:extLst>
              </a:tr>
            </a:tbl>
          </a:graphicData>
        </a:graphic>
      </p:graphicFrame>
    </p:spTree>
    <p:extLst>
      <p:ext uri="{BB962C8B-B14F-4D97-AF65-F5344CB8AC3E}">
        <p14:creationId xmlns:p14="http://schemas.microsoft.com/office/powerpoint/2010/main" val="3885351491"/>
      </p:ext>
    </p:extLst>
  </p:cSld>
  <p:clrMapOvr>
    <a:masterClrMapping/>
  </p:clrMapOvr>
  <p:transition>
    <p:pull dir="l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207568" y="260648"/>
            <a:ext cx="8229600" cy="1082660"/>
          </a:xfrm>
          <a:prstGeom prst="rect">
            <a:avLst/>
          </a:prstGeom>
          <a:noFill/>
        </p:spPr>
        <p:txBody>
          <a:bodyPr>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es-ES" sz="2800" dirty="0">
                <a:solidFill>
                  <a:srgbClr val="FFFFFF"/>
                </a:solidFill>
              </a:rPr>
              <a:t>Informe Ejecutado por Fuente de Financiación</a:t>
            </a:r>
            <a:endParaRPr lang="en-US" sz="2800" dirty="0">
              <a:solidFill>
                <a:srgbClr val="FFFFFF"/>
              </a:solidFill>
            </a:endParaRPr>
          </a:p>
        </p:txBody>
      </p:sp>
      <p:graphicFrame>
        <p:nvGraphicFramePr>
          <p:cNvPr id="5" name="1 Gráfico">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32089297"/>
              </p:ext>
            </p:extLst>
          </p:nvPr>
        </p:nvGraphicFramePr>
        <p:xfrm>
          <a:off x="839416" y="1196752"/>
          <a:ext cx="10513168"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1078931"/>
      </p:ext>
    </p:extLst>
  </p:cSld>
  <p:clrMapOvr>
    <a:masterClrMapping/>
  </p:clrMapOvr>
  <p:transition>
    <p:pull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26563360"/>
              </p:ext>
            </p:extLst>
          </p:nvPr>
        </p:nvGraphicFramePr>
        <p:xfrm>
          <a:off x="1127448" y="620688"/>
          <a:ext cx="10297144" cy="5976663"/>
        </p:xfrm>
        <a:graphic>
          <a:graphicData uri="http://schemas.openxmlformats.org/drawingml/2006/table">
            <a:tbl>
              <a:tblPr/>
              <a:tblGrid>
                <a:gridCol w="5122828">
                  <a:extLst>
                    <a:ext uri="{9D8B030D-6E8A-4147-A177-3AD203B41FA5}">
                      <a16:colId xmlns:a16="http://schemas.microsoft.com/office/drawing/2014/main" val="1189356631"/>
                    </a:ext>
                  </a:extLst>
                </a:gridCol>
                <a:gridCol w="3140629">
                  <a:extLst>
                    <a:ext uri="{9D8B030D-6E8A-4147-A177-3AD203B41FA5}">
                      <a16:colId xmlns:a16="http://schemas.microsoft.com/office/drawing/2014/main" val="3488340662"/>
                    </a:ext>
                  </a:extLst>
                </a:gridCol>
                <a:gridCol w="2033687">
                  <a:extLst>
                    <a:ext uri="{9D8B030D-6E8A-4147-A177-3AD203B41FA5}">
                      <a16:colId xmlns:a16="http://schemas.microsoft.com/office/drawing/2014/main" val="3306339814"/>
                    </a:ext>
                  </a:extLst>
                </a:gridCol>
              </a:tblGrid>
              <a:tr h="350331">
                <a:tc gridSpan="3">
                  <a:txBody>
                    <a:bodyPr/>
                    <a:lstStyle/>
                    <a:p>
                      <a:pPr algn="ctr" fontAlgn="b"/>
                      <a:r>
                        <a:rPr lang="es-ES" sz="2000" b="1" i="0" u="none" strike="noStrike" dirty="0">
                          <a:solidFill>
                            <a:srgbClr val="000000"/>
                          </a:solidFill>
                          <a:effectLst/>
                          <a:latin typeface="Arial" panose="020B0604020202020204" pitchFamily="34" charset="0"/>
                        </a:rPr>
                        <a:t>INFORME DE EJECUTADO MES A MES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AEBF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9523936"/>
                  </a:ext>
                </a:extLst>
              </a:tr>
              <a:tr h="350331">
                <a:tc gridSpan="3">
                  <a:txBody>
                    <a:bodyPr/>
                    <a:lstStyle/>
                    <a:p>
                      <a:pPr algn="ctr" fontAlgn="b"/>
                      <a:r>
                        <a:rPr lang="es-ES" sz="2000" b="1" i="0" u="none" strike="noStrike" dirty="0">
                          <a:solidFill>
                            <a:srgbClr val="000000"/>
                          </a:solidFill>
                          <a:effectLst/>
                          <a:latin typeface="Arial" panose="020B0604020202020204" pitchFamily="34" charset="0"/>
                        </a:rPr>
                        <a:t>ENERO A DICIEMBRE DE 2022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AEBF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0719129"/>
                  </a:ext>
                </a:extLst>
              </a:tr>
              <a:tr h="350331">
                <a:tc>
                  <a:txBody>
                    <a:bodyPr/>
                    <a:lstStyle/>
                    <a:p>
                      <a:pPr algn="ctr" fontAlgn="b"/>
                      <a:r>
                        <a:rPr lang="en-US" sz="2000" b="1" i="0" u="none" strike="noStrike" dirty="0">
                          <a:solidFill>
                            <a:srgbClr val="000000"/>
                          </a:solidFill>
                          <a:effectLst/>
                          <a:latin typeface="Arial" panose="020B0604020202020204" pitchFamily="34" charset="0"/>
                        </a:rPr>
                        <a:t>MES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1" i="0" u="none" strike="noStrike" dirty="0">
                          <a:solidFill>
                            <a:srgbClr val="000000"/>
                          </a:solidFill>
                          <a:effectLst/>
                          <a:latin typeface="Arial" panose="020B0604020202020204" pitchFamily="34" charset="0"/>
                        </a:rPr>
                        <a:t>VALOR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1" i="0" u="none" strike="noStrike">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631670"/>
                  </a:ext>
                </a:extLst>
              </a:tr>
              <a:tr h="402883">
                <a:tc>
                  <a:txBody>
                    <a:bodyPr/>
                    <a:lstStyle/>
                    <a:p>
                      <a:pPr algn="l" fontAlgn="b"/>
                      <a:r>
                        <a:rPr lang="en-US" sz="2000" b="1" i="0" u="none" strike="noStrike" dirty="0" err="1">
                          <a:solidFill>
                            <a:srgbClr val="000000"/>
                          </a:solidFill>
                          <a:effectLst/>
                          <a:latin typeface="Arial" panose="020B0604020202020204" pitchFamily="34" charset="0"/>
                        </a:rPr>
                        <a:t>Enero</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8,426,963.11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5.16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7980494"/>
                  </a:ext>
                </a:extLst>
              </a:tr>
              <a:tr h="353835">
                <a:tc>
                  <a:txBody>
                    <a:bodyPr/>
                    <a:lstStyle/>
                    <a:p>
                      <a:pPr algn="l" fontAlgn="b"/>
                      <a:r>
                        <a:rPr lang="en-US" sz="2000" b="1" i="0" u="none" strike="noStrike" dirty="0" err="1">
                          <a:solidFill>
                            <a:srgbClr val="000000"/>
                          </a:solidFill>
                          <a:effectLst/>
                          <a:latin typeface="Arial" panose="020B0604020202020204" pitchFamily="34" charset="0"/>
                        </a:rPr>
                        <a:t>Febrero</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752,090.38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0.46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5731454"/>
                  </a:ext>
                </a:extLst>
              </a:tr>
              <a:tr h="353835">
                <a:tc>
                  <a:txBody>
                    <a:bodyPr/>
                    <a:lstStyle/>
                    <a:p>
                      <a:pPr algn="l" fontAlgn="b"/>
                      <a:r>
                        <a:rPr lang="en-US" sz="2000" b="1" i="0" u="none" strike="noStrike" dirty="0" err="1">
                          <a:solidFill>
                            <a:srgbClr val="000000"/>
                          </a:solidFill>
                          <a:effectLst/>
                          <a:latin typeface="Arial" panose="020B0604020202020204" pitchFamily="34" charset="0"/>
                        </a:rPr>
                        <a:t>Marzo</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709,791.86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3469094"/>
                  </a:ext>
                </a:extLst>
              </a:tr>
              <a:tr h="353835">
                <a:tc>
                  <a:txBody>
                    <a:bodyPr/>
                    <a:lstStyle/>
                    <a:p>
                      <a:pPr algn="l" fontAlgn="b"/>
                      <a:r>
                        <a:rPr lang="en-US" sz="2000" b="1" i="0" u="none" strike="noStrike" dirty="0">
                          <a:solidFill>
                            <a:srgbClr val="000000"/>
                          </a:solidFill>
                          <a:effectLst/>
                          <a:latin typeface="Arial" panose="020B0604020202020204" pitchFamily="34" charset="0"/>
                        </a:rPr>
                        <a:t>Abril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709,704.00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7379054"/>
                  </a:ext>
                </a:extLst>
              </a:tr>
              <a:tr h="353835">
                <a:tc>
                  <a:txBody>
                    <a:bodyPr/>
                    <a:lstStyle/>
                    <a:p>
                      <a:pPr algn="l" fontAlgn="b"/>
                      <a:r>
                        <a:rPr lang="en-US" sz="2000" b="1" i="0" u="none" strike="noStrike" dirty="0">
                          <a:solidFill>
                            <a:srgbClr val="000000"/>
                          </a:solidFill>
                          <a:effectLst/>
                          <a:latin typeface="Arial" panose="020B0604020202020204" pitchFamily="34" charset="0"/>
                        </a:rPr>
                        <a:t>Mayo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184,270.00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6918653"/>
                  </a:ext>
                </a:extLst>
              </a:tr>
              <a:tr h="353835">
                <a:tc>
                  <a:txBody>
                    <a:bodyPr/>
                    <a:lstStyle/>
                    <a:p>
                      <a:pPr algn="l" fontAlgn="b"/>
                      <a:r>
                        <a:rPr lang="en-US" sz="2000" b="1" i="0" u="none" strike="noStrike" dirty="0" err="1">
                          <a:solidFill>
                            <a:srgbClr val="000000"/>
                          </a:solidFill>
                          <a:effectLst/>
                          <a:latin typeface="Arial" panose="020B0604020202020204" pitchFamily="34" charset="0"/>
                        </a:rPr>
                        <a:t>Junio</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352,138.00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069472"/>
                  </a:ext>
                </a:extLst>
              </a:tr>
              <a:tr h="353835">
                <a:tc>
                  <a:txBody>
                    <a:bodyPr/>
                    <a:lstStyle/>
                    <a:p>
                      <a:pPr algn="l" fontAlgn="b"/>
                      <a:r>
                        <a:rPr lang="en-US" sz="2000" b="1" i="0" u="none" strike="noStrike" dirty="0">
                          <a:solidFill>
                            <a:srgbClr val="000000"/>
                          </a:solidFill>
                          <a:effectLst/>
                          <a:latin typeface="Arial" panose="020B0604020202020204" pitchFamily="34" charset="0"/>
                        </a:rPr>
                        <a:t>Julio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922,077.00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0.57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10085247"/>
                  </a:ext>
                </a:extLst>
              </a:tr>
              <a:tr h="353835">
                <a:tc>
                  <a:txBody>
                    <a:bodyPr/>
                    <a:lstStyle/>
                    <a:p>
                      <a:pPr algn="l" fontAlgn="b"/>
                      <a:r>
                        <a:rPr lang="en-US" sz="2000" b="1" i="0" u="none" strike="noStrike" dirty="0">
                          <a:solidFill>
                            <a:srgbClr val="000000"/>
                          </a:solidFill>
                          <a:effectLst/>
                          <a:latin typeface="Arial" panose="020B0604020202020204" pitchFamily="34" charset="0"/>
                        </a:rPr>
                        <a:t>Agosto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29,677,173.00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18.18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7056383"/>
                  </a:ext>
                </a:extLst>
              </a:tr>
              <a:tr h="353835">
                <a:tc>
                  <a:txBody>
                    <a:bodyPr/>
                    <a:lstStyle/>
                    <a:p>
                      <a:pPr algn="l" fontAlgn="b"/>
                      <a:r>
                        <a:rPr lang="en-US" sz="2000" b="1" i="0" u="none" strike="noStrike" dirty="0" err="1">
                          <a:solidFill>
                            <a:srgbClr val="000000"/>
                          </a:solidFill>
                          <a:effectLst/>
                          <a:latin typeface="Arial" panose="020B0604020202020204" pitchFamily="34" charset="0"/>
                        </a:rPr>
                        <a:t>Septiembre</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22,714,616.00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13.92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1495534"/>
                  </a:ext>
                </a:extLst>
              </a:tr>
              <a:tr h="469446">
                <a:tc>
                  <a:txBody>
                    <a:bodyPr/>
                    <a:lstStyle/>
                    <a:p>
                      <a:pPr algn="l" fontAlgn="b"/>
                      <a:r>
                        <a:rPr lang="en-US" sz="2000" b="1" i="0" u="none" strike="noStrike" dirty="0" err="1">
                          <a:solidFill>
                            <a:srgbClr val="000000"/>
                          </a:solidFill>
                          <a:effectLst/>
                          <a:latin typeface="Arial" panose="020B0604020202020204" pitchFamily="34" charset="0"/>
                        </a:rPr>
                        <a:t>Octubre</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29,923,619.00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18.34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2363462"/>
                  </a:ext>
                </a:extLst>
              </a:tr>
              <a:tr h="469446">
                <a:tc>
                  <a:txBody>
                    <a:bodyPr/>
                    <a:lstStyle/>
                    <a:p>
                      <a:pPr algn="l" fontAlgn="b"/>
                      <a:r>
                        <a:rPr lang="en-US" sz="2000" b="1" i="0" u="none" strike="noStrike" dirty="0" err="1">
                          <a:solidFill>
                            <a:srgbClr val="000000"/>
                          </a:solidFill>
                          <a:effectLst/>
                          <a:latin typeface="Arial" panose="020B0604020202020204" pitchFamily="34" charset="0"/>
                        </a:rPr>
                        <a:t>Noviembre</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68,428,825.00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41.93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7770125"/>
                  </a:ext>
                </a:extLst>
              </a:tr>
              <a:tr h="367848">
                <a:tc>
                  <a:txBody>
                    <a:bodyPr/>
                    <a:lstStyle/>
                    <a:p>
                      <a:pPr algn="l" fontAlgn="b"/>
                      <a:r>
                        <a:rPr lang="en-US" sz="2000" b="1" i="0" u="none" strike="noStrike" dirty="0" err="1">
                          <a:solidFill>
                            <a:srgbClr val="000000"/>
                          </a:solidFill>
                          <a:effectLst/>
                          <a:latin typeface="Arial" panose="020B0604020202020204" pitchFamily="34" charset="0"/>
                        </a:rPr>
                        <a:t>Diciembre</a:t>
                      </a:r>
                      <a:endParaRPr lang="en-US" sz="2000" b="1" i="0" u="none" strike="noStrike" dirty="0">
                        <a:solidFill>
                          <a:srgbClr val="000000"/>
                        </a:solidFill>
                        <a:effectLst/>
                        <a:latin typeface="Arial" panose="020B060402020202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395,960.00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0.24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453584"/>
                  </a:ext>
                </a:extLst>
              </a:tr>
              <a:tr h="385367">
                <a:tc>
                  <a:txBody>
                    <a:bodyPr/>
                    <a:lstStyle/>
                    <a:p>
                      <a:pPr algn="l" fontAlgn="b"/>
                      <a:r>
                        <a:rPr lang="en-US" sz="2000" b="1" i="0" u="none" strike="noStrike" dirty="0">
                          <a:solidFill>
                            <a:srgbClr val="000000"/>
                          </a:solidFill>
                          <a:effectLst/>
                          <a:latin typeface="Arial" panose="020B0604020202020204" pitchFamily="34" charset="0"/>
                        </a:rPr>
                        <a:t>TOTAL PRESUPUESTO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BF6"/>
                    </a:solidFill>
                  </a:tcPr>
                </a:tc>
                <a:tc>
                  <a:txBody>
                    <a:bodyPr/>
                    <a:lstStyle/>
                    <a:p>
                      <a:pPr algn="ctr" fontAlgn="b"/>
                      <a:r>
                        <a:rPr lang="es-CO" sz="2000" b="1" i="0" u="none" strike="noStrike" dirty="0">
                          <a:solidFill>
                            <a:srgbClr val="000000"/>
                          </a:solidFill>
                          <a:effectLst/>
                          <a:latin typeface="Arial" panose="020B0604020202020204" pitchFamily="34" charset="0"/>
                        </a:rPr>
                        <a:t>163,197,227.35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BF6"/>
                    </a:solidFill>
                  </a:tcPr>
                </a:tc>
                <a:tc>
                  <a:txBody>
                    <a:bodyPr/>
                    <a:lstStyle/>
                    <a:p>
                      <a:pPr algn="ctr" fontAlgn="b"/>
                      <a:r>
                        <a:rPr lang="es-CO" sz="2000" b="1" i="0" u="none" strike="noStrike" dirty="0">
                          <a:solidFill>
                            <a:srgbClr val="00000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BF6"/>
                    </a:solidFill>
                  </a:tcPr>
                </a:tc>
                <a:extLst>
                  <a:ext uri="{0D108BD9-81ED-4DB2-BD59-A6C34878D82A}">
                    <a16:rowId xmlns:a16="http://schemas.microsoft.com/office/drawing/2014/main" val="3033292192"/>
                  </a:ext>
                </a:extLst>
              </a:tr>
            </a:tbl>
          </a:graphicData>
        </a:graphic>
      </p:graphicFrame>
    </p:spTree>
    <p:extLst>
      <p:ext uri="{BB962C8B-B14F-4D97-AF65-F5344CB8AC3E}">
        <p14:creationId xmlns:p14="http://schemas.microsoft.com/office/powerpoint/2010/main" val="3684024096"/>
      </p:ext>
    </p:extLst>
  </p:cSld>
  <p:clrMapOvr>
    <a:masterClrMapping/>
  </p:clrMapOvr>
  <p:transition>
    <p:pull dir="l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03412" y="153453"/>
            <a:ext cx="10585176" cy="1143000"/>
          </a:xfrm>
          <a:prstGeom prst="rect">
            <a:avLst/>
          </a:prstGeom>
        </p:spPr>
        <p:txBody>
          <a:bodyPr anchor="ctr">
            <a:norm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sz="2400" b="1" dirty="0">
                <a:solidFill>
                  <a:srgbClr val="FFFFFF"/>
                </a:solidFill>
              </a:rPr>
              <a:t>         Informe de Gastos  Mes a Mes Enero a Diciembre de 2022</a:t>
            </a:r>
            <a:endParaRPr lang="en-US" sz="2400" b="1" dirty="0">
              <a:solidFill>
                <a:srgbClr val="FFFFFF"/>
              </a:solidFill>
            </a:endParaRPr>
          </a:p>
        </p:txBody>
      </p:sp>
      <p:graphicFrame>
        <p:nvGraphicFramePr>
          <p:cNvPr id="5" name="3 Gráfico">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1918142261"/>
              </p:ext>
            </p:extLst>
          </p:nvPr>
        </p:nvGraphicFramePr>
        <p:xfrm>
          <a:off x="983432" y="1052736"/>
          <a:ext cx="9721079" cy="5616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5524121"/>
      </p:ext>
    </p:extLst>
  </p:cSld>
  <p:clrMapOvr>
    <a:masterClrMapping/>
  </p:clrMapOvr>
  <p:transition>
    <p:pull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07368" y="332656"/>
            <a:ext cx="11089232" cy="1143000"/>
          </a:xfrm>
          <a:prstGeom prst="rect">
            <a:avLst/>
          </a:prstGeom>
        </p:spPr>
        <p:txBody>
          <a:bodyPr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CO" sz="2400" b="1" dirty="0">
                <a:solidFill>
                  <a:srgbClr val="FFFFFF"/>
                </a:solidFill>
              </a:rPr>
              <a:t>         Informe de Gastos  Por Rubro de Presupuesto a Diciembre de 2022</a:t>
            </a:r>
            <a:endParaRPr lang="en-US" sz="2400" b="1" dirty="0">
              <a:solidFill>
                <a:srgbClr val="FFFFFF"/>
              </a:solidFill>
            </a:endParaRPr>
          </a:p>
        </p:txBody>
      </p:sp>
      <p:graphicFrame>
        <p:nvGraphicFramePr>
          <p:cNvPr id="4" name="Tabla 3">
            <a:extLst>
              <a:ext uri="{FF2B5EF4-FFF2-40B4-BE49-F238E27FC236}">
                <a16:creationId xmlns:a16="http://schemas.microsoft.com/office/drawing/2014/main" id="{6AF831F0-A7DE-4A1A-EC33-ED0F9469B3B4}"/>
              </a:ext>
            </a:extLst>
          </p:cNvPr>
          <p:cNvGraphicFramePr>
            <a:graphicFrameLocks noGrp="1"/>
          </p:cNvGraphicFramePr>
          <p:nvPr>
            <p:extLst>
              <p:ext uri="{D42A27DB-BD31-4B8C-83A1-F6EECF244321}">
                <p14:modId xmlns:p14="http://schemas.microsoft.com/office/powerpoint/2010/main" val="1395896079"/>
              </p:ext>
            </p:extLst>
          </p:nvPr>
        </p:nvGraphicFramePr>
        <p:xfrm>
          <a:off x="1199456" y="1268760"/>
          <a:ext cx="9865096" cy="5101169"/>
        </p:xfrm>
        <a:graphic>
          <a:graphicData uri="http://schemas.openxmlformats.org/drawingml/2006/table">
            <a:tbl>
              <a:tblPr/>
              <a:tblGrid>
                <a:gridCol w="5532967">
                  <a:extLst>
                    <a:ext uri="{9D8B030D-6E8A-4147-A177-3AD203B41FA5}">
                      <a16:colId xmlns:a16="http://schemas.microsoft.com/office/drawing/2014/main" val="2099942326"/>
                    </a:ext>
                  </a:extLst>
                </a:gridCol>
                <a:gridCol w="2895686">
                  <a:extLst>
                    <a:ext uri="{9D8B030D-6E8A-4147-A177-3AD203B41FA5}">
                      <a16:colId xmlns:a16="http://schemas.microsoft.com/office/drawing/2014/main" val="323834266"/>
                    </a:ext>
                  </a:extLst>
                </a:gridCol>
                <a:gridCol w="1436443">
                  <a:extLst>
                    <a:ext uri="{9D8B030D-6E8A-4147-A177-3AD203B41FA5}">
                      <a16:colId xmlns:a16="http://schemas.microsoft.com/office/drawing/2014/main" val="3508821767"/>
                    </a:ext>
                  </a:extLst>
                </a:gridCol>
              </a:tblGrid>
              <a:tr h="386554">
                <a:tc gridSpan="3">
                  <a:txBody>
                    <a:bodyPr/>
                    <a:lstStyle/>
                    <a:p>
                      <a:pPr algn="ctr" fontAlgn="ctr"/>
                      <a:r>
                        <a:rPr lang="es-CO" sz="2000" b="1" i="0" u="none" strike="noStrike" dirty="0">
                          <a:solidFill>
                            <a:srgbClr val="000000"/>
                          </a:solidFill>
                          <a:effectLst/>
                          <a:latin typeface="Arial" panose="020B0604020202020204" pitchFamily="34" charset="0"/>
                        </a:rPr>
                        <a:t>INFORME EJECUTADO POR RUBRO GASTOS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AEBF6"/>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549650123"/>
                  </a:ext>
                </a:extLst>
              </a:tr>
              <a:tr h="386554">
                <a:tc gridSpan="3">
                  <a:txBody>
                    <a:bodyPr/>
                    <a:lstStyle/>
                    <a:p>
                      <a:pPr algn="ctr" fontAlgn="ctr"/>
                      <a:r>
                        <a:rPr lang="es-ES" sz="2000" b="1" i="0" u="none" strike="noStrike">
                          <a:solidFill>
                            <a:srgbClr val="000000"/>
                          </a:solidFill>
                          <a:effectLst/>
                          <a:latin typeface="Arial" panose="020B0604020202020204" pitchFamily="34" charset="0"/>
                        </a:rPr>
                        <a:t>ENERO A DICIEMBRE DE 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AEBF6"/>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74975615"/>
                  </a:ext>
                </a:extLst>
              </a:tr>
              <a:tr h="479827">
                <a:tc>
                  <a:txBody>
                    <a:bodyPr/>
                    <a:lstStyle/>
                    <a:p>
                      <a:pPr algn="ctr" fontAlgn="ctr"/>
                      <a:r>
                        <a:rPr lang="es-CO" sz="2000" b="1" i="0" u="none" strike="noStrike" dirty="0">
                          <a:solidFill>
                            <a:srgbClr val="000000"/>
                          </a:solidFill>
                          <a:effectLst/>
                          <a:latin typeface="Arial" panose="020B0604020202020204" pitchFamily="34" charset="0"/>
                        </a:rPr>
                        <a:t>RUBRO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000" b="1" i="0" u="none" strike="noStrike">
                          <a:solidFill>
                            <a:srgbClr val="000000"/>
                          </a:solidFill>
                          <a:effectLst/>
                          <a:latin typeface="Arial" panose="020B0604020202020204" pitchFamily="34" charset="0"/>
                        </a:rPr>
                        <a:t> VALOR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2000" b="1" i="0" u="none" strike="noStrike">
                          <a:solidFill>
                            <a:srgbClr val="000000"/>
                          </a:solidFill>
                          <a:effectLst/>
                          <a:latin typeface="Arial" panose="020B0604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7481636"/>
                  </a:ext>
                </a:extLst>
              </a:tr>
              <a:tr h="346168">
                <a:tc>
                  <a:txBody>
                    <a:bodyPr/>
                    <a:lstStyle/>
                    <a:p>
                      <a:pPr algn="l" fontAlgn="b"/>
                      <a:r>
                        <a:rPr lang="es-CO" sz="2000" b="0" i="0" u="none" strike="noStrike" dirty="0">
                          <a:solidFill>
                            <a:srgbClr val="000000"/>
                          </a:solidFill>
                          <a:effectLst/>
                          <a:latin typeface="Arial" panose="020B0604020202020204" pitchFamily="34" charset="0"/>
                        </a:rPr>
                        <a:t>IMPUESTOS Y CONTRIBUCIONES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a:solidFill>
                            <a:srgbClr val="000000"/>
                          </a:solidFill>
                          <a:effectLst/>
                          <a:latin typeface="Arial" panose="020B0604020202020204" pitchFamily="34" charset="0"/>
                        </a:rPr>
                        <a:t>11,509.35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a:solidFill>
                            <a:srgbClr val="000000"/>
                          </a:solidFill>
                          <a:effectLst/>
                          <a:latin typeface="Arial" panose="020B060402020202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7557946"/>
                  </a:ext>
                </a:extLst>
              </a:tr>
              <a:tr h="346168">
                <a:tc>
                  <a:txBody>
                    <a:bodyPr/>
                    <a:lstStyle/>
                    <a:p>
                      <a:pPr algn="l" fontAlgn="b"/>
                      <a:r>
                        <a:rPr lang="es-CO" sz="2000" b="0" i="0" u="none" strike="noStrike" dirty="0">
                          <a:solidFill>
                            <a:srgbClr val="000000"/>
                          </a:solidFill>
                          <a:effectLst/>
                          <a:latin typeface="Arial" panose="020B0604020202020204" pitchFamily="34" charset="0"/>
                        </a:rPr>
                        <a:t>COMPRA DE EQUIPO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a:solidFill>
                            <a:srgbClr val="000000"/>
                          </a:solidFill>
                          <a:effectLst/>
                          <a:latin typeface="Arial" panose="020B0604020202020204" pitchFamily="34" charset="0"/>
                        </a:rPr>
                        <a:t>11,781,000.00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7.22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0481678"/>
                  </a:ext>
                </a:extLst>
              </a:tr>
              <a:tr h="346168">
                <a:tc>
                  <a:txBody>
                    <a:bodyPr/>
                    <a:lstStyle/>
                    <a:p>
                      <a:pPr algn="l" fontAlgn="b"/>
                      <a:r>
                        <a:rPr lang="es-CO" sz="2000" b="0" i="0" u="none" strike="noStrike" dirty="0">
                          <a:solidFill>
                            <a:srgbClr val="000000"/>
                          </a:solidFill>
                          <a:effectLst/>
                          <a:latin typeface="Arial" panose="020B0604020202020204" pitchFamily="34" charset="0"/>
                        </a:rPr>
                        <a:t>MATERIALES Y SUMINISTROS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a:solidFill>
                            <a:srgbClr val="000000"/>
                          </a:solidFill>
                          <a:effectLst/>
                          <a:latin typeface="Arial" panose="020B0604020202020204" pitchFamily="34" charset="0"/>
                        </a:rPr>
                        <a:t>28,685,433.00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a:solidFill>
                            <a:srgbClr val="000000"/>
                          </a:solidFill>
                          <a:effectLst/>
                          <a:latin typeface="Arial" panose="020B0604020202020204" pitchFamily="34" charset="0"/>
                        </a:rPr>
                        <a:t>17.58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3854551"/>
                  </a:ext>
                </a:extLst>
              </a:tr>
              <a:tr h="346168">
                <a:tc>
                  <a:txBody>
                    <a:bodyPr/>
                    <a:lstStyle/>
                    <a:p>
                      <a:pPr algn="l" fontAlgn="b"/>
                      <a:r>
                        <a:rPr lang="es-CO" sz="2000" b="0" i="0" u="none" strike="noStrike" dirty="0">
                          <a:solidFill>
                            <a:srgbClr val="000000"/>
                          </a:solidFill>
                          <a:effectLst/>
                          <a:latin typeface="Arial" panose="020B0604020202020204" pitchFamily="34" charset="0"/>
                        </a:rPr>
                        <a:t>MANTENIMIENTO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a:solidFill>
                            <a:srgbClr val="000000"/>
                          </a:solidFill>
                          <a:effectLst/>
                          <a:latin typeface="Arial" panose="020B0604020202020204" pitchFamily="34" charset="0"/>
                        </a:rPr>
                        <a:t>62,476,815.00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a:solidFill>
                            <a:srgbClr val="000000"/>
                          </a:solidFill>
                          <a:effectLst/>
                          <a:latin typeface="Arial" panose="020B0604020202020204" pitchFamily="34" charset="0"/>
                        </a:rPr>
                        <a:t>38.28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4404821"/>
                  </a:ext>
                </a:extLst>
              </a:tr>
              <a:tr h="346168">
                <a:tc>
                  <a:txBody>
                    <a:bodyPr/>
                    <a:lstStyle/>
                    <a:p>
                      <a:pPr algn="l" fontAlgn="b"/>
                      <a:r>
                        <a:rPr lang="es-CO" sz="2000" b="0" i="0" u="none" strike="noStrike" dirty="0">
                          <a:solidFill>
                            <a:srgbClr val="000000"/>
                          </a:solidFill>
                          <a:effectLst/>
                          <a:latin typeface="Arial" panose="020B0604020202020204" pitchFamily="34" charset="0"/>
                        </a:rPr>
                        <a:t>IMPRESOS Y PUBLICACIONES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13,862,560.00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a:solidFill>
                            <a:srgbClr val="000000"/>
                          </a:solidFill>
                          <a:effectLst/>
                          <a:latin typeface="Arial" panose="020B0604020202020204" pitchFamily="34" charset="0"/>
                        </a:rPr>
                        <a:t>8.49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683118"/>
                  </a:ext>
                </a:extLst>
              </a:tr>
              <a:tr h="346168">
                <a:tc>
                  <a:txBody>
                    <a:bodyPr/>
                    <a:lstStyle/>
                    <a:p>
                      <a:pPr algn="l" fontAlgn="b"/>
                      <a:r>
                        <a:rPr lang="es-CO" sz="2000" b="0" i="0" u="none" strike="noStrike" dirty="0">
                          <a:solidFill>
                            <a:srgbClr val="000000"/>
                          </a:solidFill>
                          <a:effectLst/>
                          <a:latin typeface="Arial" panose="020B0604020202020204" pitchFamily="34" charset="0"/>
                        </a:rPr>
                        <a:t>SERVICIOS PUBLICOS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7,339,806.00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a:solidFill>
                            <a:srgbClr val="000000"/>
                          </a:solidFill>
                          <a:effectLst/>
                          <a:latin typeface="Arial" panose="020B0604020202020204" pitchFamily="34" charset="0"/>
                        </a:rPr>
                        <a:t>4.50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2443047"/>
                  </a:ext>
                </a:extLst>
              </a:tr>
              <a:tr h="346168">
                <a:tc>
                  <a:txBody>
                    <a:bodyPr/>
                    <a:lstStyle/>
                    <a:p>
                      <a:pPr algn="l" fontAlgn="b"/>
                      <a:r>
                        <a:rPr lang="es-CO" sz="2000" b="0" i="0" u="none" strike="noStrike">
                          <a:solidFill>
                            <a:srgbClr val="000000"/>
                          </a:solidFill>
                          <a:effectLst/>
                          <a:latin typeface="Arial" panose="020B0604020202020204" pitchFamily="34" charset="0"/>
                        </a:rPr>
                        <a:t>SEGUROS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6,779,304.00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a:solidFill>
                            <a:srgbClr val="000000"/>
                          </a:solidFill>
                          <a:effectLst/>
                          <a:latin typeface="Arial" panose="020B0604020202020204" pitchFamily="34" charset="0"/>
                        </a:rPr>
                        <a:t>4.15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7360508"/>
                  </a:ext>
                </a:extLst>
              </a:tr>
              <a:tr h="346168">
                <a:tc>
                  <a:txBody>
                    <a:bodyPr/>
                    <a:lstStyle/>
                    <a:p>
                      <a:pPr algn="l" fontAlgn="b"/>
                      <a:r>
                        <a:rPr lang="es-CO" sz="2000" b="0" i="0" u="none" strike="noStrike">
                          <a:solidFill>
                            <a:srgbClr val="000000"/>
                          </a:solidFill>
                          <a:effectLst/>
                          <a:latin typeface="Arial" panose="020B0604020202020204" pitchFamily="34" charset="0"/>
                        </a:rPr>
                        <a:t>ARRENDAMIENTOS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10,360,000.00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6.35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1967689"/>
                  </a:ext>
                </a:extLst>
              </a:tr>
              <a:tr h="346168">
                <a:tc>
                  <a:txBody>
                    <a:bodyPr/>
                    <a:lstStyle/>
                    <a:p>
                      <a:pPr algn="l" fontAlgn="b"/>
                      <a:r>
                        <a:rPr lang="es-CO" sz="2000" b="0" i="0" u="none" strike="noStrike">
                          <a:solidFill>
                            <a:srgbClr val="000000"/>
                          </a:solidFill>
                          <a:effectLst/>
                          <a:latin typeface="Arial" panose="020B0604020202020204" pitchFamily="34" charset="0"/>
                        </a:rPr>
                        <a:t>SERVICIOS PROFESIONALES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21,900,800.00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13.42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2812974"/>
                  </a:ext>
                </a:extLst>
              </a:tr>
              <a:tr h="346168">
                <a:tc>
                  <a:txBody>
                    <a:bodyPr/>
                    <a:lstStyle/>
                    <a:p>
                      <a:pPr algn="l" fontAlgn="b"/>
                      <a:r>
                        <a:rPr lang="es-CO" sz="20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CO" sz="2000" b="1" i="0" u="none" strike="noStrike" dirty="0">
                          <a:solidFill>
                            <a:srgbClr val="000000"/>
                          </a:solidFill>
                          <a:effectLst/>
                          <a:latin typeface="Arial" panose="020B060402020202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7183155"/>
                  </a:ext>
                </a:extLst>
              </a:tr>
              <a:tr h="386554">
                <a:tc>
                  <a:txBody>
                    <a:bodyPr/>
                    <a:lstStyle/>
                    <a:p>
                      <a:pPr algn="ctr" fontAlgn="ctr"/>
                      <a:r>
                        <a:rPr lang="es-CO" sz="2000" b="1"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BF6"/>
                    </a:solidFill>
                  </a:tcPr>
                </a:tc>
                <a:tc>
                  <a:txBody>
                    <a:bodyPr/>
                    <a:lstStyle/>
                    <a:p>
                      <a:pPr algn="ctr" fontAlgn="ctr"/>
                      <a:r>
                        <a:rPr lang="es-CO" sz="2000" b="1" i="0" u="none" strike="noStrike" dirty="0">
                          <a:solidFill>
                            <a:srgbClr val="000000"/>
                          </a:solidFill>
                          <a:effectLst/>
                          <a:latin typeface="Arial" panose="020B0604020202020204" pitchFamily="34" charset="0"/>
                        </a:rPr>
                        <a:t>163,197,227.35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BF6"/>
                    </a:solidFill>
                  </a:tcPr>
                </a:tc>
                <a:tc>
                  <a:txBody>
                    <a:bodyPr/>
                    <a:lstStyle/>
                    <a:p>
                      <a:pPr algn="ctr" fontAlgn="ctr"/>
                      <a:r>
                        <a:rPr lang="es-CO" sz="2000" b="1" i="0" u="none" strike="noStrike" dirty="0">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AEBF6"/>
                    </a:solidFill>
                  </a:tcPr>
                </a:tc>
                <a:extLst>
                  <a:ext uri="{0D108BD9-81ED-4DB2-BD59-A6C34878D82A}">
                    <a16:rowId xmlns:a16="http://schemas.microsoft.com/office/drawing/2014/main" val="1367966203"/>
                  </a:ext>
                </a:extLst>
              </a:tr>
            </a:tbl>
          </a:graphicData>
        </a:graphic>
      </p:graphicFrame>
    </p:spTree>
    <p:extLst>
      <p:ext uri="{BB962C8B-B14F-4D97-AF65-F5344CB8AC3E}">
        <p14:creationId xmlns:p14="http://schemas.microsoft.com/office/powerpoint/2010/main" val="3657079082"/>
      </p:ext>
    </p:extLst>
  </p:cSld>
  <p:clrMapOvr>
    <a:masterClrMapping/>
  </p:clrMapOvr>
  <p:transition>
    <p:pull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551384" y="404664"/>
            <a:ext cx="10801200" cy="1143000"/>
          </a:xfrm>
          <a:prstGeom prst="rect">
            <a:avLst/>
          </a:prstGeom>
        </p:spPr>
        <p:txBody>
          <a:bodyPr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CO" sz="2400" b="1" dirty="0">
                <a:solidFill>
                  <a:schemeClr val="accent5">
                    <a:lumMod val="20000"/>
                    <a:lumOff val="80000"/>
                  </a:schemeClr>
                </a:solidFill>
              </a:rPr>
              <a:t>         </a:t>
            </a:r>
            <a:r>
              <a:rPr lang="es-CO" sz="2400" b="1" dirty="0">
                <a:solidFill>
                  <a:srgbClr val="FFFFFF"/>
                </a:solidFill>
              </a:rPr>
              <a:t>Informe de Gastos  Por Rubro de Presupuesto a Diciembre de 2022</a:t>
            </a:r>
            <a:endParaRPr lang="en-US" sz="2400" b="1" dirty="0">
              <a:solidFill>
                <a:srgbClr val="FFFFFF"/>
              </a:solidFill>
            </a:endParaRPr>
          </a:p>
        </p:txBody>
      </p:sp>
      <p:graphicFrame>
        <p:nvGraphicFramePr>
          <p:cNvPr id="4" name="4 Gráfico">
            <a:extLst>
              <a:ext uri="{FF2B5EF4-FFF2-40B4-BE49-F238E27FC236}">
                <a16:creationId xmlns:a16="http://schemas.microsoft.com/office/drawing/2014/main" id="{00000000-0008-0000-0300-000005000000}"/>
              </a:ext>
            </a:extLst>
          </p:cNvPr>
          <p:cNvGraphicFramePr>
            <a:graphicFrameLocks/>
          </p:cNvGraphicFramePr>
          <p:nvPr>
            <p:extLst>
              <p:ext uri="{D42A27DB-BD31-4B8C-83A1-F6EECF244321}">
                <p14:modId xmlns:p14="http://schemas.microsoft.com/office/powerpoint/2010/main" val="3166290295"/>
              </p:ext>
            </p:extLst>
          </p:nvPr>
        </p:nvGraphicFramePr>
        <p:xfrm>
          <a:off x="1055440" y="1412776"/>
          <a:ext cx="10081120" cy="50291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587156"/>
      </p:ext>
    </p:extLst>
  </p:cSld>
  <p:clrMapOvr>
    <a:masterClrMapping/>
  </p:clrMapOvr>
  <p:transition>
    <p:pull dir="l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1916832"/>
            <a:ext cx="2438974" cy="2520280"/>
          </a:xfrm>
          <a:prstGeom prst="ellipse">
            <a:avLst/>
          </a:prstGeom>
          <a:ln>
            <a:noFill/>
          </a:ln>
          <a:effectLst>
            <a:softEdge rad="112500"/>
          </a:effectLst>
        </p:spPr>
      </p:pic>
      <p:sp>
        <p:nvSpPr>
          <p:cNvPr id="3" name="CuadroTexto 2"/>
          <p:cNvSpPr txBox="1"/>
          <p:nvPr/>
        </p:nvSpPr>
        <p:spPr>
          <a:xfrm>
            <a:off x="4007768" y="1988840"/>
            <a:ext cx="5616624" cy="2585323"/>
          </a:xfrm>
          <a:prstGeom prst="rect">
            <a:avLst/>
          </a:prstGeom>
          <a:noFill/>
        </p:spPr>
        <p:txBody>
          <a:bodyPr wrap="square" rtlCol="0">
            <a:spAutoFit/>
          </a:bodyPr>
          <a:lstStyle/>
          <a:p>
            <a:pPr algn="ctr"/>
            <a:r>
              <a:rPr lang="es-CO" sz="5400" dirty="0">
                <a:solidFill>
                  <a:schemeClr val="accent5">
                    <a:lumMod val="20000"/>
                    <a:lumOff val="80000"/>
                  </a:schemeClr>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Informe de Gestión Académica</a:t>
            </a:r>
          </a:p>
        </p:txBody>
      </p:sp>
    </p:spTree>
    <p:extLst>
      <p:ext uri="{BB962C8B-B14F-4D97-AF65-F5344CB8AC3E}">
        <p14:creationId xmlns:p14="http://schemas.microsoft.com/office/powerpoint/2010/main" val="1144328302"/>
      </p:ext>
    </p:extLst>
  </p:cSld>
  <p:clrMapOvr>
    <a:masterClrMapping/>
  </p:clrMapOvr>
  <p:transition>
    <p:pull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235630" y="216024"/>
            <a:ext cx="103632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sz="6000" b="1" i="1" dirty="0">
                <a:solidFill>
                  <a:schemeClr val="accent5">
                    <a:lumMod val="20000"/>
                    <a:lumOff val="80000"/>
                  </a:schemeClr>
                </a:solidFill>
              </a:rPr>
              <a:t>LOGROS ACADÉMICOS</a:t>
            </a:r>
            <a:endParaRPr lang="es-CO" sz="6000" dirty="0">
              <a:solidFill>
                <a:schemeClr val="accent5">
                  <a:lumMod val="20000"/>
                  <a:lumOff val="80000"/>
                </a:schemeClr>
              </a:solidFill>
            </a:endParaRPr>
          </a:p>
        </p:txBody>
      </p:sp>
      <p:sp>
        <p:nvSpPr>
          <p:cNvPr id="3" name="2 Marcador de contenido"/>
          <p:cNvSpPr txBox="1">
            <a:spLocks/>
          </p:cNvSpPr>
          <p:nvPr/>
        </p:nvSpPr>
        <p:spPr>
          <a:xfrm>
            <a:off x="335360" y="1916832"/>
            <a:ext cx="11521280" cy="3240360"/>
          </a:xfrm>
          <a:prstGeom prst="rect">
            <a:avLst/>
          </a:prstGeom>
        </p:spPr>
        <p:txBody>
          <a:bodyPr>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a:buFont typeface="Wingdings"/>
              <a:buNone/>
            </a:pPr>
            <a:r>
              <a:rPr lang="es-CO" sz="3200" b="1" i="1" dirty="0">
                <a:solidFill>
                  <a:schemeClr val="accent5">
                    <a:lumMod val="20000"/>
                    <a:lumOff val="80000"/>
                  </a:schemeClr>
                </a:solidFill>
              </a:rPr>
              <a:t>La Institución siempre busca el mejoramiento cualitativo y cuantitativo de los procesos de enseñanza y aprendizaje de los principios y fundamentos de la Formación Integral, fundamentada en las dimensiones Cognitiva, Valorativa y </a:t>
            </a:r>
            <a:r>
              <a:rPr lang="es-CO" sz="3200" b="1" i="1" dirty="0" err="1">
                <a:solidFill>
                  <a:schemeClr val="accent5">
                    <a:lumMod val="20000"/>
                    <a:lumOff val="80000"/>
                  </a:schemeClr>
                </a:solidFill>
              </a:rPr>
              <a:t>Praxiológica</a:t>
            </a:r>
            <a:r>
              <a:rPr lang="es-CO" sz="3200" b="1" i="1" dirty="0">
                <a:solidFill>
                  <a:schemeClr val="accent5">
                    <a:lumMod val="20000"/>
                    <a:lumOff val="80000"/>
                  </a:schemeClr>
                </a:solidFill>
              </a:rPr>
              <a:t> de nuestro MODELO PEDAGÓGICO DIALOGANTE SOCIAL.</a:t>
            </a:r>
            <a:endParaRPr lang="es-CO" sz="3200" dirty="0">
              <a:solidFill>
                <a:schemeClr val="accent5">
                  <a:lumMod val="20000"/>
                  <a:lumOff val="80000"/>
                </a:schemeClr>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1168"/>
            <a:ext cx="2771800" cy="191683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9054" y="4804438"/>
            <a:ext cx="2738082" cy="2053562"/>
          </a:xfrm>
          <a:prstGeom prst="rect">
            <a:avLst/>
          </a:prstGeom>
        </p:spPr>
      </p:pic>
    </p:spTree>
    <p:extLst>
      <p:ext uri="{BB962C8B-B14F-4D97-AF65-F5344CB8AC3E}">
        <p14:creationId xmlns:p14="http://schemas.microsoft.com/office/powerpoint/2010/main" val="3826882548"/>
      </p:ext>
    </p:extLst>
  </p:cSld>
  <p:clrMapOvr>
    <a:masterClrMapping/>
  </p:clrMapOvr>
  <p:transition>
    <p:pull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902848" y="476672"/>
            <a:ext cx="6362063"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4400" b="1" cap="none" spc="0" dirty="0">
                <a:ln/>
                <a:solidFill>
                  <a:schemeClr val="accent2">
                    <a:lumMod val="60000"/>
                    <a:lumOff val="40000"/>
                  </a:schemeClr>
                </a:solidFill>
                <a:effectLst/>
              </a:rPr>
              <a:t>OBJETIVOS DE LA  </a:t>
            </a:r>
          </a:p>
          <a:p>
            <a:pPr algn="ctr"/>
            <a:r>
              <a:rPr lang="es-ES" sz="4400" b="1" cap="none" spc="0" dirty="0">
                <a:ln/>
                <a:solidFill>
                  <a:schemeClr val="accent2">
                    <a:lumMod val="60000"/>
                    <a:lumOff val="40000"/>
                  </a:schemeClr>
                </a:solidFill>
                <a:effectLst/>
              </a:rPr>
              <a:t>RENDICION DE CUENTAS</a:t>
            </a:r>
          </a:p>
        </p:txBody>
      </p:sp>
      <p:sp>
        <p:nvSpPr>
          <p:cNvPr id="5" name="CuadroTexto 4"/>
          <p:cNvSpPr txBox="1"/>
          <p:nvPr/>
        </p:nvSpPr>
        <p:spPr>
          <a:xfrm>
            <a:off x="983432" y="2204864"/>
            <a:ext cx="9577064" cy="4154984"/>
          </a:xfrm>
          <a:prstGeom prst="rect">
            <a:avLst/>
          </a:prstGeom>
          <a:noFill/>
        </p:spPr>
        <p:txBody>
          <a:bodyPr wrap="square" rtlCol="0">
            <a:spAutoFit/>
          </a:bodyPr>
          <a:lstStyle/>
          <a:p>
            <a:pPr marL="285750" indent="-285750">
              <a:buFont typeface="Wingdings" panose="05000000000000000000" pitchFamily="2" charset="2"/>
              <a:buChar char="Ø"/>
            </a:pPr>
            <a:r>
              <a:rPr lang="es-CO" sz="2400" b="1" dirty="0">
                <a:solidFill>
                  <a:srgbClr val="FFFFFF"/>
                </a:solidFill>
              </a:rPr>
              <a:t>Generar un ambiente de confianza en el manejo de los fondos públicos gastados e invertidos durante el año </a:t>
            </a:r>
            <a:r>
              <a:rPr lang="es-CO" sz="2400" b="1" dirty="0" smtClean="0">
                <a:solidFill>
                  <a:srgbClr val="FFFFFF"/>
                </a:solidFill>
              </a:rPr>
              <a:t>2022.</a:t>
            </a:r>
            <a:endParaRPr lang="es-CO" sz="2400" b="1" dirty="0">
              <a:solidFill>
                <a:srgbClr val="FFFFFF"/>
              </a:solidFill>
            </a:endParaRPr>
          </a:p>
          <a:p>
            <a:pPr marL="285750" indent="-285750">
              <a:buFont typeface="Wingdings" panose="05000000000000000000" pitchFamily="2" charset="2"/>
              <a:buChar char="Ø"/>
            </a:pPr>
            <a:r>
              <a:rPr lang="es-CO" sz="2400" b="1" dirty="0">
                <a:solidFill>
                  <a:srgbClr val="FFFFFF"/>
                </a:solidFill>
              </a:rPr>
              <a:t>Fomentar la transparencia como un valor cultural en el manejo de actividades de </a:t>
            </a:r>
            <a:r>
              <a:rPr lang="es-CO" sz="2400" b="1" dirty="0" smtClean="0">
                <a:solidFill>
                  <a:srgbClr val="FFFFFF"/>
                </a:solidFill>
              </a:rPr>
              <a:t>orden </a:t>
            </a:r>
            <a:r>
              <a:rPr lang="es-CO" sz="2400" b="1" dirty="0">
                <a:solidFill>
                  <a:srgbClr val="FFFFFF"/>
                </a:solidFill>
              </a:rPr>
              <a:t>económico, educativo y social.</a:t>
            </a:r>
          </a:p>
          <a:p>
            <a:pPr marL="285750" indent="-285750">
              <a:buFont typeface="Wingdings" panose="05000000000000000000" pitchFamily="2" charset="2"/>
              <a:buChar char="Ø"/>
            </a:pPr>
            <a:r>
              <a:rPr lang="es-CO" sz="2400" b="1" dirty="0">
                <a:solidFill>
                  <a:srgbClr val="FFFFFF"/>
                </a:solidFill>
              </a:rPr>
              <a:t>Informar a la comunidad educativa logros y limitantes en el proceso educativo así como también, las fortalezas con las que cuenta la institución educativa JUAN CRISTOBAL MARTINEZ.</a:t>
            </a:r>
          </a:p>
          <a:p>
            <a:pPr marL="285750" indent="-285750">
              <a:buFont typeface="Wingdings" panose="05000000000000000000" pitchFamily="2" charset="2"/>
              <a:buChar char="Ø"/>
            </a:pPr>
            <a:r>
              <a:rPr lang="es-CO" sz="2400" b="1" dirty="0">
                <a:solidFill>
                  <a:srgbClr val="FFFFFF"/>
                </a:solidFill>
              </a:rPr>
              <a:t>Hacer de éste un mecanismo de comunicación transparente con participación de miembros de la comunidad e invitados.</a:t>
            </a:r>
          </a:p>
          <a:p>
            <a:pPr marL="285750" indent="-285750">
              <a:buFont typeface="Wingdings" panose="05000000000000000000" pitchFamily="2" charset="2"/>
              <a:buChar char="Ø"/>
            </a:pPr>
            <a:r>
              <a:rPr lang="es-CO" sz="2400" b="1" dirty="0">
                <a:solidFill>
                  <a:srgbClr val="FFFFFF"/>
                </a:solidFill>
              </a:rPr>
              <a:t>Informar de los logros de nuestra institución educativa JUANCRISMAR</a:t>
            </a:r>
            <a:endParaRPr lang="en-US" sz="2400" b="1" dirty="0">
              <a:solidFill>
                <a:srgbClr val="FFFFFF"/>
              </a:solidFill>
            </a:endParaRPr>
          </a:p>
        </p:txBody>
      </p:sp>
    </p:spTree>
    <p:extLst>
      <p:ext uri="{BB962C8B-B14F-4D97-AF65-F5344CB8AC3E}">
        <p14:creationId xmlns:p14="http://schemas.microsoft.com/office/powerpoint/2010/main" val="3473299468"/>
      </p:ext>
    </p:extLst>
  </p:cSld>
  <p:clrMapOvr>
    <a:masterClrMapping/>
  </p:clrMapOvr>
  <p:transition>
    <p:pull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A72CEF8-B6D3-4617-940D-8977D832F358}"/>
              </a:ext>
            </a:extLst>
          </p:cNvPr>
          <p:cNvSpPr txBox="1">
            <a:spLocks/>
          </p:cNvSpPr>
          <p:nvPr/>
        </p:nvSpPr>
        <p:spPr>
          <a:xfrm>
            <a:off x="843944" y="188640"/>
            <a:ext cx="8911687" cy="523556"/>
          </a:xfrm>
          <a:prstGeom prst="rect">
            <a:avLst/>
          </a:prstGeom>
        </p:spPr>
        <p:txBody>
          <a:bodyPr>
            <a:norm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sz="2400" b="1" dirty="0">
                <a:solidFill>
                  <a:srgbClr val="FFFFFF"/>
                </a:solidFill>
              </a:rPr>
              <a:t>RESULTADOS MUNICIPALES PRUEBAS SABER 2022 </a:t>
            </a:r>
          </a:p>
        </p:txBody>
      </p:sp>
      <p:graphicFrame>
        <p:nvGraphicFramePr>
          <p:cNvPr id="5" name="Tabla 4">
            <a:extLst>
              <a:ext uri="{FF2B5EF4-FFF2-40B4-BE49-F238E27FC236}">
                <a16:creationId xmlns:a16="http://schemas.microsoft.com/office/drawing/2014/main" id="{94426F87-F18F-4B0D-9BB3-DE9203C0D6D1}"/>
              </a:ext>
            </a:extLst>
          </p:cNvPr>
          <p:cNvGraphicFramePr>
            <a:graphicFrameLocks noGrp="1"/>
          </p:cNvGraphicFramePr>
          <p:nvPr>
            <p:extLst>
              <p:ext uri="{D42A27DB-BD31-4B8C-83A1-F6EECF244321}">
                <p14:modId xmlns:p14="http://schemas.microsoft.com/office/powerpoint/2010/main" val="1614072716"/>
              </p:ext>
            </p:extLst>
          </p:nvPr>
        </p:nvGraphicFramePr>
        <p:xfrm>
          <a:off x="4943872" y="712196"/>
          <a:ext cx="6764694" cy="5913120"/>
        </p:xfrm>
        <a:graphic>
          <a:graphicData uri="http://schemas.openxmlformats.org/drawingml/2006/table">
            <a:tbl>
              <a:tblPr>
                <a:tableStyleId>{ED083AE6-46FA-4A59-8FB0-9F97EB10719F}</a:tableStyleId>
              </a:tblPr>
              <a:tblGrid>
                <a:gridCol w="3888432">
                  <a:extLst>
                    <a:ext uri="{9D8B030D-6E8A-4147-A177-3AD203B41FA5}">
                      <a16:colId xmlns:a16="http://schemas.microsoft.com/office/drawing/2014/main" val="2278889822"/>
                    </a:ext>
                  </a:extLst>
                </a:gridCol>
                <a:gridCol w="751943">
                  <a:extLst>
                    <a:ext uri="{9D8B030D-6E8A-4147-A177-3AD203B41FA5}">
                      <a16:colId xmlns:a16="http://schemas.microsoft.com/office/drawing/2014/main" val="1135727508"/>
                    </a:ext>
                  </a:extLst>
                </a:gridCol>
                <a:gridCol w="853245">
                  <a:extLst>
                    <a:ext uri="{9D8B030D-6E8A-4147-A177-3AD203B41FA5}">
                      <a16:colId xmlns:a16="http://schemas.microsoft.com/office/drawing/2014/main" val="3365637742"/>
                    </a:ext>
                  </a:extLst>
                </a:gridCol>
                <a:gridCol w="550118">
                  <a:extLst>
                    <a:ext uri="{9D8B030D-6E8A-4147-A177-3AD203B41FA5}">
                      <a16:colId xmlns:a16="http://schemas.microsoft.com/office/drawing/2014/main" val="3781063186"/>
                    </a:ext>
                  </a:extLst>
                </a:gridCol>
                <a:gridCol w="720956">
                  <a:extLst>
                    <a:ext uri="{9D8B030D-6E8A-4147-A177-3AD203B41FA5}">
                      <a16:colId xmlns:a16="http://schemas.microsoft.com/office/drawing/2014/main" val="1933774448"/>
                    </a:ext>
                  </a:extLst>
                </a:gridCol>
              </a:tblGrid>
              <a:tr h="138483">
                <a:tc>
                  <a:txBody>
                    <a:bodyPr/>
                    <a:lstStyle/>
                    <a:p>
                      <a:pPr algn="ctr" fontAlgn="ctr"/>
                      <a:r>
                        <a:rPr lang="es-CO" sz="1200" u="none" strike="noStrike" dirty="0">
                          <a:solidFill>
                            <a:schemeClr val="bg1"/>
                          </a:solidFill>
                          <a:effectLst/>
                        </a:rPr>
                        <a:t>Establecimientos educativos</a:t>
                      </a:r>
                      <a:endParaRPr lang="es-CO" sz="12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200" u="none" strike="noStrike" dirty="0">
                          <a:solidFill>
                            <a:schemeClr val="bg1"/>
                          </a:solidFill>
                          <a:effectLst/>
                        </a:rPr>
                        <a:t>Promedio Puntaje Global</a:t>
                      </a:r>
                      <a:endParaRPr lang="es-CO" sz="12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200" u="none" strike="noStrike" dirty="0">
                          <a:solidFill>
                            <a:schemeClr val="bg1"/>
                          </a:solidFill>
                          <a:effectLst/>
                        </a:rPr>
                        <a:t>Comparación PG</a:t>
                      </a:r>
                      <a:endParaRPr lang="es-CO" sz="12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200" u="none" strike="noStrike" dirty="0">
                          <a:solidFill>
                            <a:schemeClr val="bg1"/>
                          </a:solidFill>
                          <a:effectLst/>
                        </a:rPr>
                        <a:t>Desviación</a:t>
                      </a:r>
                      <a:endParaRPr lang="es-CO" sz="12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200" u="none" strike="noStrike" dirty="0">
                          <a:solidFill>
                            <a:schemeClr val="bg1"/>
                          </a:solidFill>
                          <a:effectLst/>
                        </a:rPr>
                        <a:t>Comparación DPG</a:t>
                      </a:r>
                      <a:endParaRPr lang="es-CO" sz="12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extLst>
                  <a:ext uri="{0D108BD9-81ED-4DB2-BD59-A6C34878D82A}">
                    <a16:rowId xmlns:a16="http://schemas.microsoft.com/office/drawing/2014/main" val="514941756"/>
                  </a:ext>
                </a:extLst>
              </a:tr>
              <a:tr h="138483">
                <a:tc>
                  <a:txBody>
                    <a:bodyPr/>
                    <a:lstStyle/>
                    <a:p>
                      <a:pPr algn="r" fontAlgn="b"/>
                      <a:r>
                        <a:rPr lang="es-CO" sz="1200" u="none" strike="noStrike" dirty="0">
                          <a:solidFill>
                            <a:schemeClr val="bg1"/>
                          </a:solidFill>
                          <a:effectLst/>
                        </a:rPr>
                        <a:t>COLEGIO FACUNDO NAVAS MANTILLA</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dirty="0">
                          <a:effectLst/>
                        </a:rPr>
                        <a:t>242</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46</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024979392"/>
                  </a:ext>
                </a:extLst>
              </a:tr>
              <a:tr h="138483">
                <a:tc>
                  <a:txBody>
                    <a:bodyPr/>
                    <a:lstStyle/>
                    <a:p>
                      <a:pPr algn="r" fontAlgn="b"/>
                      <a:r>
                        <a:rPr lang="es-CO" sz="1200" u="none" strike="noStrike" dirty="0">
                          <a:solidFill>
                            <a:schemeClr val="bg1"/>
                          </a:solidFill>
                          <a:effectLst/>
                        </a:rPr>
                        <a:t>COLEGIO NIEVES CORTES PICON </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dirty="0">
                          <a:effectLst/>
                        </a:rPr>
                        <a:t>254</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45</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37002279"/>
                  </a:ext>
                </a:extLst>
              </a:tr>
              <a:tr h="138483">
                <a:tc>
                  <a:txBody>
                    <a:bodyPr/>
                    <a:lstStyle/>
                    <a:p>
                      <a:pPr algn="r" fontAlgn="b"/>
                      <a:r>
                        <a:rPr lang="es-CO" sz="1200" u="none" strike="noStrike" dirty="0">
                          <a:solidFill>
                            <a:schemeClr val="bg1"/>
                          </a:solidFill>
                          <a:effectLst/>
                        </a:rPr>
                        <a:t>COLEGIO INTEGRADO LLANO GRANDE</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dirty="0">
                          <a:effectLst/>
                        </a:rPr>
                        <a:t>258</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45</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2467123349"/>
                  </a:ext>
                </a:extLst>
              </a:tr>
              <a:tr h="138483">
                <a:tc>
                  <a:txBody>
                    <a:bodyPr/>
                    <a:lstStyle/>
                    <a:p>
                      <a:pPr algn="r" fontAlgn="b"/>
                      <a:r>
                        <a:rPr lang="es-CO" sz="1200" u="none" strike="noStrike" dirty="0">
                          <a:solidFill>
                            <a:schemeClr val="bg1"/>
                          </a:solidFill>
                          <a:effectLst/>
                        </a:rPr>
                        <a:t>COLEGIO NIÑO JESUS DE PRAGA                                                                         </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dirty="0">
                          <a:effectLst/>
                        </a:rPr>
                        <a:t>303</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Menor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38</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767550097"/>
                  </a:ext>
                </a:extLst>
              </a:tr>
              <a:tr h="138483">
                <a:tc>
                  <a:txBody>
                    <a:bodyPr/>
                    <a:lstStyle/>
                    <a:p>
                      <a:pPr algn="r" fontAlgn="b"/>
                      <a:r>
                        <a:rPr lang="es-CO" sz="1600" b="1" u="none" strike="noStrike" dirty="0">
                          <a:solidFill>
                            <a:schemeClr val="bg1"/>
                          </a:solidFill>
                          <a:effectLst/>
                        </a:rPr>
                        <a:t>COLEGIO JUAN CRISTOBAL  MARTINEZ</a:t>
                      </a:r>
                      <a:endParaRPr lang="es-CO" sz="1600" b="1" i="0" u="none" strike="noStrike" dirty="0">
                        <a:solidFill>
                          <a:schemeClr val="bg1"/>
                        </a:solidFill>
                        <a:effectLst/>
                        <a:latin typeface="Arial" panose="020B0604020202020204" pitchFamily="34" charset="0"/>
                      </a:endParaRPr>
                    </a:p>
                  </a:txBody>
                  <a:tcPr marL="0" marR="0" marT="0" marB="0" anchor="b">
                    <a:solidFill>
                      <a:schemeClr val="accent3">
                        <a:lumMod val="40000"/>
                        <a:lumOff val="60000"/>
                      </a:schemeClr>
                    </a:solidFill>
                  </a:tcPr>
                </a:tc>
                <a:tc>
                  <a:txBody>
                    <a:bodyPr/>
                    <a:lstStyle/>
                    <a:p>
                      <a:pPr algn="ctr" fontAlgn="b"/>
                      <a:r>
                        <a:rPr lang="es-CO" sz="1600" b="1" u="none" strike="noStrike" dirty="0">
                          <a:effectLst/>
                        </a:rPr>
                        <a:t>278</a:t>
                      </a:r>
                      <a:endParaRPr lang="es-CO" sz="16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600" b="1" u="none" strike="noStrike" dirty="0">
                          <a:effectLst/>
                        </a:rPr>
                        <a:t>Menor</a:t>
                      </a:r>
                      <a:endParaRPr lang="es-CO" sz="16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600" b="1" u="none" strike="noStrike" dirty="0">
                          <a:effectLst/>
                        </a:rPr>
                        <a:t>41</a:t>
                      </a:r>
                      <a:endParaRPr lang="es-CO" sz="16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600" b="1" u="none" strike="noStrike" dirty="0">
                          <a:effectLst/>
                        </a:rPr>
                        <a:t>Mayor</a:t>
                      </a:r>
                      <a:endParaRPr lang="es-CO" sz="16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941193967"/>
                  </a:ext>
                </a:extLst>
              </a:tr>
              <a:tr h="138483">
                <a:tc>
                  <a:txBody>
                    <a:bodyPr/>
                    <a:lstStyle/>
                    <a:p>
                      <a:pPr algn="r" fontAlgn="b"/>
                      <a:r>
                        <a:rPr lang="es-CO" sz="1200" u="none" strike="noStrike" dirty="0">
                          <a:solidFill>
                            <a:schemeClr val="bg1"/>
                          </a:solidFill>
                          <a:effectLst/>
                        </a:rPr>
                        <a:t>INSTITUTO INTEGRADO FRANCISCO SERRANO MUÑOZ</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dirty="0">
                          <a:effectLst/>
                        </a:rPr>
                        <a:t>275</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45</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229575643"/>
                  </a:ext>
                </a:extLst>
              </a:tr>
              <a:tr h="138483">
                <a:tc>
                  <a:txBody>
                    <a:bodyPr/>
                    <a:lstStyle/>
                    <a:p>
                      <a:pPr algn="r" fontAlgn="b"/>
                      <a:r>
                        <a:rPr lang="es-CO" sz="1200" u="none" strike="noStrike" dirty="0">
                          <a:solidFill>
                            <a:schemeClr val="bg1"/>
                          </a:solidFill>
                          <a:effectLst/>
                        </a:rPr>
                        <a:t>COLEGIO SAN JOSÉ DE MOTOSO</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dirty="0">
                          <a:effectLst/>
                        </a:rPr>
                        <a:t>279</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Menor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36</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879150252"/>
                  </a:ext>
                </a:extLst>
              </a:tr>
              <a:tr h="138483">
                <a:tc>
                  <a:txBody>
                    <a:bodyPr/>
                    <a:lstStyle/>
                    <a:p>
                      <a:pPr algn="r" fontAlgn="b"/>
                      <a:r>
                        <a:rPr lang="es-CO" sz="1200" u="none" strike="noStrike" dirty="0">
                          <a:solidFill>
                            <a:schemeClr val="bg1"/>
                          </a:solidFill>
                          <a:effectLst/>
                        </a:rPr>
                        <a:t>I.E. COLEGIO MARIO MORALES DELGADO</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241</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51</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441068034"/>
                  </a:ext>
                </a:extLst>
              </a:tr>
              <a:tr h="138483">
                <a:tc>
                  <a:txBody>
                    <a:bodyPr/>
                    <a:lstStyle/>
                    <a:p>
                      <a:pPr algn="r" fontAlgn="b"/>
                      <a:r>
                        <a:rPr lang="es-CO" sz="1200" u="none" strike="noStrike" dirty="0">
                          <a:solidFill>
                            <a:schemeClr val="bg1"/>
                          </a:solidFill>
                          <a:effectLst/>
                        </a:rPr>
                        <a:t>INSTITUTO MIGUEL SANCHEZ HINESTROZA</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258</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Mayor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45</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42467305"/>
                  </a:ext>
                </a:extLst>
              </a:tr>
              <a:tr h="138483">
                <a:tc>
                  <a:txBody>
                    <a:bodyPr/>
                    <a:lstStyle/>
                    <a:p>
                      <a:pPr algn="r" fontAlgn="b"/>
                      <a:r>
                        <a:rPr lang="es-CO" sz="1200" u="none" strike="noStrike" dirty="0">
                          <a:solidFill>
                            <a:schemeClr val="bg1"/>
                          </a:solidFill>
                          <a:effectLst/>
                        </a:rPr>
                        <a:t>COLEGIO SAN LUIS GONZAGA</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302</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Menor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39</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199872050"/>
                  </a:ext>
                </a:extLst>
              </a:tr>
              <a:tr h="138483">
                <a:tc>
                  <a:txBody>
                    <a:bodyPr/>
                    <a:lstStyle/>
                    <a:p>
                      <a:pPr algn="r" fontAlgn="b"/>
                      <a:r>
                        <a:rPr lang="es-CO" sz="1200" u="none" strike="noStrike" dirty="0">
                          <a:solidFill>
                            <a:schemeClr val="bg1"/>
                          </a:solidFill>
                          <a:effectLst/>
                        </a:rPr>
                        <a:t>LICEO SEÑOR DE LOS MILAGROS</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300</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Menor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50</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839517042"/>
                  </a:ext>
                </a:extLst>
              </a:tr>
              <a:tr h="138483">
                <a:tc>
                  <a:txBody>
                    <a:bodyPr/>
                    <a:lstStyle/>
                    <a:p>
                      <a:pPr algn="r" fontAlgn="b"/>
                      <a:r>
                        <a:rPr lang="es-CO" sz="1200" u="none" strike="noStrike" dirty="0">
                          <a:solidFill>
                            <a:schemeClr val="bg1"/>
                          </a:solidFill>
                          <a:effectLst/>
                        </a:rPr>
                        <a:t>COLEGIO SAN JUAN DE GIRON</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282</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Menor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47</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438964533"/>
                  </a:ext>
                </a:extLst>
              </a:tr>
              <a:tr h="138483">
                <a:tc>
                  <a:txBody>
                    <a:bodyPr/>
                    <a:lstStyle/>
                    <a:p>
                      <a:pPr algn="r" fontAlgn="b"/>
                      <a:r>
                        <a:rPr lang="es-CO" sz="1200" u="none" strike="noStrike" dirty="0">
                          <a:solidFill>
                            <a:schemeClr val="bg1"/>
                          </a:solidFill>
                          <a:effectLst/>
                        </a:rPr>
                        <a:t>COLEGIO SAN JUAN BOSCO                                                                              </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288</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Menor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53</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650288925"/>
                  </a:ext>
                </a:extLst>
              </a:tr>
              <a:tr h="138483">
                <a:tc>
                  <a:txBody>
                    <a:bodyPr/>
                    <a:lstStyle/>
                    <a:p>
                      <a:pPr algn="r" fontAlgn="b"/>
                      <a:r>
                        <a:rPr lang="es-CO" sz="1200" u="none" strike="noStrike" dirty="0">
                          <a:solidFill>
                            <a:schemeClr val="bg1"/>
                          </a:solidFill>
                          <a:effectLst/>
                        </a:rPr>
                        <a:t>INSTITUCION EDUCATIVA GIMNASIO PIAGETANO</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353</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Menor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37</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2011764736"/>
                  </a:ext>
                </a:extLst>
              </a:tr>
              <a:tr h="138483">
                <a:tc>
                  <a:txBody>
                    <a:bodyPr/>
                    <a:lstStyle/>
                    <a:p>
                      <a:pPr algn="r" fontAlgn="b"/>
                      <a:r>
                        <a:rPr lang="es-CO" sz="1200" u="none" strike="noStrike" dirty="0">
                          <a:solidFill>
                            <a:schemeClr val="bg1"/>
                          </a:solidFill>
                          <a:effectLst/>
                        </a:rPr>
                        <a:t>COLEGIO LUIS CARLOS GALÁN SARMIENTO</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273</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42</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186688334"/>
                  </a:ext>
                </a:extLst>
              </a:tr>
              <a:tr h="138483">
                <a:tc>
                  <a:txBody>
                    <a:bodyPr/>
                    <a:lstStyle/>
                    <a:p>
                      <a:pPr algn="r" fontAlgn="b"/>
                      <a:r>
                        <a:rPr lang="es-CO" sz="1200" u="none" strike="noStrike" dirty="0">
                          <a:solidFill>
                            <a:schemeClr val="bg1"/>
                          </a:solidFill>
                          <a:effectLst/>
                        </a:rPr>
                        <a:t>COLEGIO ROBERTO GARCIA PEÑA</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265</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Mayor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40</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870538119"/>
                  </a:ext>
                </a:extLst>
              </a:tr>
              <a:tr h="138483">
                <a:tc>
                  <a:txBody>
                    <a:bodyPr/>
                    <a:lstStyle/>
                    <a:p>
                      <a:pPr algn="r" fontAlgn="b"/>
                      <a:r>
                        <a:rPr lang="es-CO" sz="1200" u="none" strike="noStrike" dirty="0">
                          <a:solidFill>
                            <a:schemeClr val="bg1"/>
                          </a:solidFill>
                          <a:effectLst/>
                        </a:rPr>
                        <a:t>COLEGIO PABLO VI                                                                                    </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277</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Menor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46</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225893758"/>
                  </a:ext>
                </a:extLst>
              </a:tr>
              <a:tr h="138483">
                <a:tc>
                  <a:txBody>
                    <a:bodyPr/>
                    <a:lstStyle/>
                    <a:p>
                      <a:pPr algn="r" fontAlgn="b"/>
                      <a:r>
                        <a:rPr lang="es-CO" sz="1200" u="none" strike="noStrike" dirty="0">
                          <a:solidFill>
                            <a:schemeClr val="bg1"/>
                          </a:solidFill>
                          <a:effectLst/>
                        </a:rPr>
                        <a:t>COLEGIO ANGULO</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261</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Mayor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48</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271870152"/>
                  </a:ext>
                </a:extLst>
              </a:tr>
              <a:tr h="138483">
                <a:tc>
                  <a:txBody>
                    <a:bodyPr/>
                    <a:lstStyle/>
                    <a:p>
                      <a:pPr algn="r" fontAlgn="b"/>
                      <a:r>
                        <a:rPr lang="es-CO" sz="1200" u="none" strike="noStrike" dirty="0">
                          <a:solidFill>
                            <a:schemeClr val="bg1"/>
                          </a:solidFill>
                          <a:effectLst/>
                        </a:rPr>
                        <a:t>COLEGIO  AGUADA DE CEFERINO</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246</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40</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831258304"/>
                  </a:ext>
                </a:extLst>
              </a:tr>
              <a:tr h="138483">
                <a:tc>
                  <a:txBody>
                    <a:bodyPr/>
                    <a:lstStyle/>
                    <a:p>
                      <a:pPr algn="r" fontAlgn="b"/>
                      <a:r>
                        <a:rPr lang="es-CO" sz="1200" u="none" strike="noStrike" dirty="0">
                          <a:solidFill>
                            <a:schemeClr val="bg1"/>
                          </a:solidFill>
                          <a:effectLst/>
                        </a:rPr>
                        <a:t>INSTITUCION EDUCATIVA COLEGIO MARTA</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220</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Mayor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29</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458432181"/>
                  </a:ext>
                </a:extLst>
              </a:tr>
              <a:tr h="138483">
                <a:tc>
                  <a:txBody>
                    <a:bodyPr/>
                    <a:lstStyle/>
                    <a:p>
                      <a:pPr algn="r" fontAlgn="b"/>
                      <a:r>
                        <a:rPr lang="es-CO" sz="1200" u="none" strike="noStrike" dirty="0">
                          <a:solidFill>
                            <a:schemeClr val="bg1"/>
                          </a:solidFill>
                          <a:effectLst/>
                        </a:rPr>
                        <a:t>COLEGIO DIANA TURBAY QUINTERO</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262</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Mayor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43</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262120139"/>
                  </a:ext>
                </a:extLst>
              </a:tr>
              <a:tr h="138483">
                <a:tc>
                  <a:txBody>
                    <a:bodyPr/>
                    <a:lstStyle/>
                    <a:p>
                      <a:pPr algn="r" fontAlgn="b"/>
                      <a:r>
                        <a:rPr lang="es-CO" sz="1200" u="none" strike="noStrike" dirty="0">
                          <a:solidFill>
                            <a:schemeClr val="bg1"/>
                          </a:solidFill>
                          <a:effectLst/>
                        </a:rPr>
                        <a:t>INSTITUCION EDUCATIVA COLEGIO PORTAL CAMPESTRE NORTE</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272</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44</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Similar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935541672"/>
                  </a:ext>
                </a:extLst>
              </a:tr>
              <a:tr h="138483">
                <a:tc>
                  <a:txBody>
                    <a:bodyPr/>
                    <a:lstStyle/>
                    <a:p>
                      <a:pPr algn="r" fontAlgn="b"/>
                      <a:r>
                        <a:rPr lang="pt-BR" sz="1200" u="none" strike="noStrike" dirty="0">
                          <a:solidFill>
                            <a:schemeClr val="bg1"/>
                          </a:solidFill>
                          <a:effectLst/>
                        </a:rPr>
                        <a:t>INSTITUCION EDUCATIVA COLEGIO SANTA CRUZ</a:t>
                      </a:r>
                      <a:endParaRPr lang="pt-BR"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289</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Menor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37</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890378563"/>
                  </a:ext>
                </a:extLst>
              </a:tr>
              <a:tr h="138483">
                <a:tc>
                  <a:txBody>
                    <a:bodyPr/>
                    <a:lstStyle/>
                    <a:p>
                      <a:pPr algn="r" fontAlgn="b"/>
                      <a:r>
                        <a:rPr lang="es-CO" sz="1200" u="none" strike="noStrike" dirty="0">
                          <a:solidFill>
                            <a:schemeClr val="bg1"/>
                          </a:solidFill>
                          <a:effectLst/>
                        </a:rPr>
                        <a:t>INSTITUCION EDUCATIVA COLEGIO VILLAS DE SAN JUAN</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278</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Menor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36</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657026822"/>
                  </a:ext>
                </a:extLst>
              </a:tr>
              <a:tr h="138483">
                <a:tc>
                  <a:txBody>
                    <a:bodyPr/>
                    <a:lstStyle/>
                    <a:p>
                      <a:pPr algn="r" fontAlgn="b"/>
                      <a:r>
                        <a:rPr lang="es-CO" sz="1200" u="none" strike="noStrike" dirty="0">
                          <a:solidFill>
                            <a:schemeClr val="bg1"/>
                          </a:solidFill>
                          <a:effectLst/>
                        </a:rPr>
                        <a:t>INSTITUCION EDUCATIVA COLEGIO NUESTRA SEÑORA DE BELEN</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259</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48</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Similar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678654582"/>
                  </a:ext>
                </a:extLst>
              </a:tr>
              <a:tr h="138483">
                <a:tc>
                  <a:txBody>
                    <a:bodyPr/>
                    <a:lstStyle/>
                    <a:p>
                      <a:pPr algn="r" fontAlgn="b"/>
                      <a:r>
                        <a:rPr lang="es-CO" sz="1200" u="none" strike="noStrike" dirty="0">
                          <a:solidFill>
                            <a:schemeClr val="bg1"/>
                          </a:solidFill>
                          <a:effectLst/>
                        </a:rPr>
                        <a:t>INSTITUCION EDUCATIVA COLEGIO GABRIEL GARCIA MARQUEZ DE GIRON</a:t>
                      </a:r>
                      <a:endParaRPr lang="es-CO" sz="12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200" u="none" strike="noStrike">
                          <a:effectLst/>
                        </a:rPr>
                        <a:t>264</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a:effectLst/>
                        </a:rPr>
                        <a:t>Mayor</a:t>
                      </a:r>
                      <a:endParaRPr lang="es-CO" sz="1200" b="1" i="0" u="none" strike="noStrike">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40</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200" u="none" strike="noStrike" dirty="0">
                          <a:effectLst/>
                        </a:rPr>
                        <a:t>Mayor</a:t>
                      </a:r>
                      <a:endParaRPr lang="es-CO" sz="1200" b="1" i="0" u="none" strike="noStrike" dirty="0">
                        <a:solidFill>
                          <a:srgbClr val="16365C"/>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4257074069"/>
                  </a:ext>
                </a:extLst>
              </a:tr>
            </a:tbl>
          </a:graphicData>
        </a:graphic>
      </p:graphicFrame>
      <p:graphicFrame>
        <p:nvGraphicFramePr>
          <p:cNvPr id="6" name="Tabla 5">
            <a:extLst>
              <a:ext uri="{FF2B5EF4-FFF2-40B4-BE49-F238E27FC236}">
                <a16:creationId xmlns:a16="http://schemas.microsoft.com/office/drawing/2014/main" id="{EF3082B6-825E-41DB-A6A2-4823A1829BA6}"/>
              </a:ext>
            </a:extLst>
          </p:cNvPr>
          <p:cNvGraphicFramePr>
            <a:graphicFrameLocks noGrp="1"/>
          </p:cNvGraphicFramePr>
          <p:nvPr>
            <p:extLst>
              <p:ext uri="{D42A27DB-BD31-4B8C-83A1-F6EECF244321}">
                <p14:modId xmlns:p14="http://schemas.microsoft.com/office/powerpoint/2010/main" val="155396075"/>
              </p:ext>
            </p:extLst>
          </p:nvPr>
        </p:nvGraphicFramePr>
        <p:xfrm>
          <a:off x="229614" y="1268760"/>
          <a:ext cx="4494304" cy="3627120"/>
        </p:xfrm>
        <a:graphic>
          <a:graphicData uri="http://schemas.openxmlformats.org/drawingml/2006/table">
            <a:tbl>
              <a:tblPr>
                <a:tableStyleId>{ED083AE6-46FA-4A59-8FB0-9F97EB10719F}</a:tableStyleId>
              </a:tblPr>
              <a:tblGrid>
                <a:gridCol w="1296144">
                  <a:extLst>
                    <a:ext uri="{9D8B030D-6E8A-4147-A177-3AD203B41FA5}">
                      <a16:colId xmlns:a16="http://schemas.microsoft.com/office/drawing/2014/main" val="811202817"/>
                    </a:ext>
                  </a:extLst>
                </a:gridCol>
                <a:gridCol w="1027470">
                  <a:extLst>
                    <a:ext uri="{9D8B030D-6E8A-4147-A177-3AD203B41FA5}">
                      <a16:colId xmlns:a16="http://schemas.microsoft.com/office/drawing/2014/main" val="1135727508"/>
                    </a:ext>
                  </a:extLst>
                </a:gridCol>
                <a:gridCol w="1013552">
                  <a:extLst>
                    <a:ext uri="{9D8B030D-6E8A-4147-A177-3AD203B41FA5}">
                      <a16:colId xmlns:a16="http://schemas.microsoft.com/office/drawing/2014/main" val="3365637742"/>
                    </a:ext>
                  </a:extLst>
                </a:gridCol>
                <a:gridCol w="515222">
                  <a:extLst>
                    <a:ext uri="{9D8B030D-6E8A-4147-A177-3AD203B41FA5}">
                      <a16:colId xmlns:a16="http://schemas.microsoft.com/office/drawing/2014/main" val="3781063186"/>
                    </a:ext>
                  </a:extLst>
                </a:gridCol>
                <a:gridCol w="641916">
                  <a:extLst>
                    <a:ext uri="{9D8B030D-6E8A-4147-A177-3AD203B41FA5}">
                      <a16:colId xmlns:a16="http://schemas.microsoft.com/office/drawing/2014/main" val="1933774448"/>
                    </a:ext>
                  </a:extLst>
                </a:gridCol>
              </a:tblGrid>
              <a:tr h="311666">
                <a:tc>
                  <a:txBody>
                    <a:bodyPr/>
                    <a:lstStyle/>
                    <a:p>
                      <a:pPr algn="ctr" fontAlgn="ctr"/>
                      <a:r>
                        <a:rPr lang="es-CO" sz="1400" u="none" strike="noStrike" dirty="0" err="1">
                          <a:solidFill>
                            <a:schemeClr val="bg1"/>
                          </a:solidFill>
                          <a:effectLst/>
                        </a:rPr>
                        <a:t>Paí</a:t>
                      </a:r>
                      <a:r>
                        <a:rPr lang="es-CO" sz="1400" u="none" strike="noStrike" dirty="0">
                          <a:solidFill>
                            <a:schemeClr val="bg1"/>
                          </a:solidFill>
                          <a:effectLst/>
                        </a:rPr>
                        <a:t>/ET/Municipios</a:t>
                      </a:r>
                      <a:endParaRPr lang="es-CO" sz="14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400" u="none" strike="noStrike" dirty="0">
                          <a:solidFill>
                            <a:schemeClr val="bg1"/>
                          </a:solidFill>
                          <a:effectLst/>
                        </a:rPr>
                        <a:t>Promedio Puntaje Global</a:t>
                      </a:r>
                      <a:endParaRPr lang="es-CO" sz="14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400" u="none" strike="noStrike" dirty="0">
                          <a:solidFill>
                            <a:schemeClr val="bg1"/>
                          </a:solidFill>
                          <a:effectLst/>
                        </a:rPr>
                        <a:t>Comparación PG</a:t>
                      </a:r>
                      <a:endParaRPr lang="es-CO" sz="14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400" u="none" strike="noStrike" dirty="0">
                          <a:solidFill>
                            <a:schemeClr val="bg1"/>
                          </a:solidFill>
                          <a:effectLst/>
                        </a:rPr>
                        <a:t>Desviación</a:t>
                      </a:r>
                      <a:endParaRPr lang="es-CO" sz="14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tc>
                  <a:txBody>
                    <a:bodyPr/>
                    <a:lstStyle/>
                    <a:p>
                      <a:pPr algn="ctr" fontAlgn="ctr"/>
                      <a:r>
                        <a:rPr lang="es-CO" sz="1400" u="none" strike="noStrike" dirty="0">
                          <a:solidFill>
                            <a:schemeClr val="bg1"/>
                          </a:solidFill>
                          <a:effectLst/>
                        </a:rPr>
                        <a:t>Comparación DPG</a:t>
                      </a:r>
                      <a:endParaRPr lang="es-CO" sz="1400" b="1" i="0" u="none" strike="noStrike" dirty="0">
                        <a:solidFill>
                          <a:schemeClr val="bg1"/>
                        </a:solidFill>
                        <a:effectLst/>
                        <a:latin typeface="Arial" panose="020B0604020202020204" pitchFamily="34" charset="0"/>
                      </a:endParaRPr>
                    </a:p>
                  </a:txBody>
                  <a:tcPr marL="0" marR="0" marT="0" marB="0" anchor="ctr">
                    <a:solidFill>
                      <a:schemeClr val="accent3">
                        <a:lumMod val="20000"/>
                        <a:lumOff val="80000"/>
                      </a:schemeClr>
                    </a:solidFill>
                  </a:tcPr>
                </a:tc>
                <a:extLst>
                  <a:ext uri="{0D108BD9-81ED-4DB2-BD59-A6C34878D82A}">
                    <a16:rowId xmlns:a16="http://schemas.microsoft.com/office/drawing/2014/main" val="514941756"/>
                  </a:ext>
                </a:extLst>
              </a:tr>
              <a:tr h="177003">
                <a:tc>
                  <a:txBody>
                    <a:bodyPr/>
                    <a:lstStyle/>
                    <a:p>
                      <a:pPr algn="l" fontAlgn="b"/>
                      <a:r>
                        <a:rPr lang="es-CO" sz="1400" u="none" strike="noStrike" dirty="0">
                          <a:solidFill>
                            <a:schemeClr val="bg1"/>
                          </a:solidFill>
                          <a:effectLst/>
                        </a:rPr>
                        <a:t>COLOMBIA</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dirty="0">
                          <a:solidFill>
                            <a:schemeClr val="tx1"/>
                          </a:solidFill>
                          <a:effectLst/>
                        </a:rPr>
                        <a:t>254</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51</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596034738"/>
                  </a:ext>
                </a:extLst>
              </a:tr>
              <a:tr h="177003">
                <a:tc>
                  <a:txBody>
                    <a:bodyPr/>
                    <a:lstStyle/>
                    <a:p>
                      <a:pPr algn="l" fontAlgn="b"/>
                      <a:r>
                        <a:rPr lang="es-CO" sz="1400" u="none" strike="noStrike" dirty="0">
                          <a:solidFill>
                            <a:schemeClr val="bg1"/>
                          </a:solidFill>
                          <a:effectLst/>
                        </a:rPr>
                        <a:t>GIRON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dirty="0">
                          <a:solidFill>
                            <a:schemeClr val="tx1"/>
                          </a:solidFill>
                          <a:effectLst/>
                        </a:rPr>
                        <a:t>273</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 </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48</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 </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2981596371"/>
                  </a:ext>
                </a:extLst>
              </a:tr>
              <a:tr h="467499">
                <a:tc>
                  <a:txBody>
                    <a:bodyPr/>
                    <a:lstStyle/>
                    <a:p>
                      <a:pPr algn="l" fontAlgn="b"/>
                      <a:r>
                        <a:rPr lang="es-CO" sz="1400" u="none" strike="noStrike" dirty="0">
                          <a:solidFill>
                            <a:schemeClr val="bg1"/>
                          </a:solidFill>
                          <a:effectLst/>
                        </a:rPr>
                        <a:t>OFICIALES URBANOS DE GIRON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dirty="0">
                          <a:solidFill>
                            <a:schemeClr val="tx1"/>
                          </a:solidFill>
                          <a:effectLst/>
                        </a:rPr>
                        <a:t>269</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Similar</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46</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390729933"/>
                  </a:ext>
                </a:extLst>
              </a:tr>
              <a:tr h="467499">
                <a:tc>
                  <a:txBody>
                    <a:bodyPr/>
                    <a:lstStyle/>
                    <a:p>
                      <a:pPr algn="l" fontAlgn="b"/>
                      <a:r>
                        <a:rPr lang="es-CO" sz="1400" u="none" strike="noStrike" dirty="0">
                          <a:solidFill>
                            <a:schemeClr val="bg1"/>
                          </a:solidFill>
                          <a:effectLst/>
                        </a:rPr>
                        <a:t>OFICIALES RURALES DE GIRON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a:solidFill>
                            <a:schemeClr val="tx1"/>
                          </a:solidFill>
                          <a:effectLst/>
                        </a:rPr>
                        <a:t>258</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Similar</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44</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Mayor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367127300"/>
                  </a:ext>
                </a:extLst>
              </a:tr>
              <a:tr h="311666">
                <a:tc>
                  <a:txBody>
                    <a:bodyPr/>
                    <a:lstStyle/>
                    <a:p>
                      <a:pPr algn="l" fontAlgn="b"/>
                      <a:r>
                        <a:rPr lang="es-CO" sz="1400" u="none" strike="noStrike" dirty="0">
                          <a:solidFill>
                            <a:schemeClr val="bg1"/>
                          </a:solidFill>
                          <a:effectLst/>
                        </a:rPr>
                        <a:t>PRIVADOS DE GIRON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dirty="0">
                          <a:solidFill>
                            <a:schemeClr val="tx1"/>
                          </a:solidFill>
                          <a:effectLst/>
                        </a:rPr>
                        <a:t>309</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Menor</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49</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629143443"/>
                  </a:ext>
                </a:extLst>
              </a:tr>
              <a:tr h="177003">
                <a:tc>
                  <a:txBody>
                    <a:bodyPr/>
                    <a:lstStyle/>
                    <a:p>
                      <a:pPr algn="l" fontAlgn="b"/>
                      <a:r>
                        <a:rPr lang="es-CO" sz="1400" u="none" strike="noStrike" dirty="0">
                          <a:solidFill>
                            <a:schemeClr val="bg1"/>
                          </a:solidFill>
                          <a:effectLst/>
                        </a:rPr>
                        <a:t>GC 1 DE GIRON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dirty="0">
                          <a:solidFill>
                            <a:schemeClr val="tx1"/>
                          </a:solidFill>
                          <a:effectLst/>
                        </a:rPr>
                        <a:t>279</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36</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Mayor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3276857042"/>
                  </a:ext>
                </a:extLst>
              </a:tr>
              <a:tr h="177003">
                <a:tc>
                  <a:txBody>
                    <a:bodyPr/>
                    <a:lstStyle/>
                    <a:p>
                      <a:pPr algn="l" fontAlgn="b"/>
                      <a:r>
                        <a:rPr lang="es-CO" sz="1400" u="none" strike="noStrike" dirty="0">
                          <a:solidFill>
                            <a:schemeClr val="bg1"/>
                          </a:solidFill>
                          <a:effectLst/>
                        </a:rPr>
                        <a:t>GC 2 DE GIRON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dirty="0">
                          <a:solidFill>
                            <a:schemeClr val="tx1"/>
                          </a:solidFill>
                          <a:effectLst/>
                        </a:rPr>
                        <a:t>262</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46</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226992257"/>
                  </a:ext>
                </a:extLst>
              </a:tr>
              <a:tr h="177003">
                <a:tc>
                  <a:txBody>
                    <a:bodyPr/>
                    <a:lstStyle/>
                    <a:p>
                      <a:pPr algn="l" fontAlgn="b"/>
                      <a:r>
                        <a:rPr lang="es-CO" sz="1400" u="none" strike="noStrike" dirty="0">
                          <a:solidFill>
                            <a:schemeClr val="bg1"/>
                          </a:solidFill>
                          <a:effectLst/>
                        </a:rPr>
                        <a:t>GC 3 DE GIRON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a:solidFill>
                            <a:schemeClr val="tx1"/>
                          </a:solidFill>
                          <a:effectLst/>
                        </a:rPr>
                        <a:t>287</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a:solidFill>
                            <a:schemeClr val="tx1"/>
                          </a:solidFill>
                          <a:effectLst/>
                        </a:rPr>
                        <a:t>Similar</a:t>
                      </a:r>
                      <a:endParaRPr lang="es-CO" sz="1400" b="1" i="0" u="none" strike="noStrike">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46</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Similar</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2101011266"/>
                  </a:ext>
                </a:extLst>
              </a:tr>
              <a:tr h="177003">
                <a:tc>
                  <a:txBody>
                    <a:bodyPr/>
                    <a:lstStyle/>
                    <a:p>
                      <a:pPr algn="l" fontAlgn="b"/>
                      <a:r>
                        <a:rPr lang="es-CO" sz="1400" u="none" strike="noStrike" dirty="0">
                          <a:solidFill>
                            <a:schemeClr val="bg1"/>
                          </a:solidFill>
                          <a:effectLst/>
                        </a:rPr>
                        <a:t>GIRÓN</a:t>
                      </a:r>
                      <a:endParaRPr lang="es-CO" sz="1400" b="1" i="0" u="none" strike="noStrike" dirty="0">
                        <a:solidFill>
                          <a:schemeClr val="bg1"/>
                        </a:solidFill>
                        <a:effectLst/>
                        <a:latin typeface="Arial" panose="020B0604020202020204" pitchFamily="34" charset="0"/>
                      </a:endParaRPr>
                    </a:p>
                  </a:txBody>
                  <a:tcPr marL="0" marR="0" marT="0" marB="0" anchor="b">
                    <a:solidFill>
                      <a:srgbClr val="CCFFCC"/>
                    </a:solidFill>
                  </a:tcPr>
                </a:tc>
                <a:tc>
                  <a:txBody>
                    <a:bodyPr/>
                    <a:lstStyle/>
                    <a:p>
                      <a:pPr algn="ctr" fontAlgn="b"/>
                      <a:r>
                        <a:rPr lang="es-CO" sz="1400" u="none" strike="noStrike" dirty="0">
                          <a:solidFill>
                            <a:schemeClr val="tx1"/>
                          </a:solidFill>
                          <a:effectLst/>
                        </a:rPr>
                        <a:t>N.D.</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N.D.</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N.D.</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tc>
                  <a:txBody>
                    <a:bodyPr/>
                    <a:lstStyle/>
                    <a:p>
                      <a:pPr algn="ctr" fontAlgn="b"/>
                      <a:r>
                        <a:rPr lang="es-CO" sz="1400" u="none" strike="noStrike" dirty="0">
                          <a:solidFill>
                            <a:schemeClr val="tx1"/>
                          </a:solidFill>
                          <a:effectLst/>
                        </a:rPr>
                        <a:t>N.D.</a:t>
                      </a:r>
                      <a:endParaRPr lang="es-CO" sz="1400" b="1" i="0" u="none" strike="noStrike" dirty="0">
                        <a:solidFill>
                          <a:schemeClr val="tx1"/>
                        </a:solidFill>
                        <a:effectLst/>
                        <a:latin typeface="Arial" panose="020B0604020202020204" pitchFamily="34" charset="0"/>
                      </a:endParaRPr>
                    </a:p>
                  </a:txBody>
                  <a:tcPr marL="0" marR="0" marT="0" marB="0" anchor="b">
                    <a:solidFill>
                      <a:srgbClr val="FFFFFF"/>
                    </a:solidFill>
                  </a:tcPr>
                </a:tc>
                <a:extLst>
                  <a:ext uri="{0D108BD9-81ED-4DB2-BD59-A6C34878D82A}">
                    <a16:rowId xmlns:a16="http://schemas.microsoft.com/office/drawing/2014/main" val="1834830696"/>
                  </a:ext>
                </a:extLst>
              </a:tr>
            </a:tbl>
          </a:graphicData>
        </a:graphic>
      </p:graphicFrame>
    </p:spTree>
    <p:extLst>
      <p:ext uri="{BB962C8B-B14F-4D97-AF65-F5344CB8AC3E}">
        <p14:creationId xmlns:p14="http://schemas.microsoft.com/office/powerpoint/2010/main" val="4257637236"/>
      </p:ext>
    </p:extLst>
  </p:cSld>
  <p:clrMapOvr>
    <a:masterClrMapping/>
  </p:clrMapOvr>
  <p:transition>
    <p:pull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5DEF640-D8E7-4DED-89CF-FD80858170BB}"/>
              </a:ext>
            </a:extLst>
          </p:cNvPr>
          <p:cNvPicPr>
            <a:picLocks noChangeAspect="1"/>
          </p:cNvPicPr>
          <p:nvPr/>
        </p:nvPicPr>
        <p:blipFill rotWithShape="1">
          <a:blip r:embed="rId2"/>
          <a:srcRect l="29223" t="25170" r="11763" b="23945"/>
          <a:stretch/>
        </p:blipFill>
        <p:spPr>
          <a:xfrm>
            <a:off x="1919536" y="1916832"/>
            <a:ext cx="8668962" cy="4671746"/>
          </a:xfrm>
          <a:prstGeom prst="rect">
            <a:avLst/>
          </a:prstGeom>
        </p:spPr>
      </p:pic>
      <p:pic>
        <p:nvPicPr>
          <p:cNvPr id="4" name="Imagen 3">
            <a:extLst>
              <a:ext uri="{FF2B5EF4-FFF2-40B4-BE49-F238E27FC236}">
                <a16:creationId xmlns:a16="http://schemas.microsoft.com/office/drawing/2014/main" id="{C34891EF-58B1-46B5-B54E-290DDE463A53}"/>
              </a:ext>
            </a:extLst>
          </p:cNvPr>
          <p:cNvPicPr>
            <a:picLocks noChangeAspect="1"/>
          </p:cNvPicPr>
          <p:nvPr/>
        </p:nvPicPr>
        <p:blipFill rotWithShape="1">
          <a:blip r:embed="rId3"/>
          <a:srcRect l="43084" t="35647" r="12444" b="48571"/>
          <a:stretch/>
        </p:blipFill>
        <p:spPr>
          <a:xfrm>
            <a:off x="2999656" y="447869"/>
            <a:ext cx="7128792" cy="1270676"/>
          </a:xfrm>
          <a:prstGeom prst="rect">
            <a:avLst/>
          </a:prstGeom>
        </p:spPr>
      </p:pic>
    </p:spTree>
    <p:extLst>
      <p:ext uri="{BB962C8B-B14F-4D97-AF65-F5344CB8AC3E}">
        <p14:creationId xmlns:p14="http://schemas.microsoft.com/office/powerpoint/2010/main" val="2322834887"/>
      </p:ext>
    </p:extLst>
  </p:cSld>
  <p:clrMapOvr>
    <a:masterClrMapping/>
  </p:clrMapOvr>
  <p:transition>
    <p:pull dir="l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226390-A0E9-4CD7-B6E6-D20AF3F2A85F}"/>
              </a:ext>
            </a:extLst>
          </p:cNvPr>
          <p:cNvPicPr>
            <a:picLocks noChangeAspect="1"/>
          </p:cNvPicPr>
          <p:nvPr/>
        </p:nvPicPr>
        <p:blipFill rotWithShape="1">
          <a:blip r:embed="rId2"/>
          <a:srcRect l="29478" t="18911" r="12103" b="17007"/>
          <a:stretch/>
        </p:blipFill>
        <p:spPr>
          <a:xfrm>
            <a:off x="1415480" y="692696"/>
            <a:ext cx="9249409" cy="5826834"/>
          </a:xfrm>
          <a:prstGeom prst="rect">
            <a:avLst/>
          </a:prstGeom>
        </p:spPr>
      </p:pic>
    </p:spTree>
    <p:extLst>
      <p:ext uri="{BB962C8B-B14F-4D97-AF65-F5344CB8AC3E}">
        <p14:creationId xmlns:p14="http://schemas.microsoft.com/office/powerpoint/2010/main" val="3739167465"/>
      </p:ext>
    </p:extLst>
  </p:cSld>
  <p:clrMapOvr>
    <a:masterClrMapping/>
  </p:clrMapOvr>
  <p:transition>
    <p:pull dir="l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341835225"/>
              </p:ext>
            </p:extLst>
          </p:nvPr>
        </p:nvGraphicFramePr>
        <p:xfrm>
          <a:off x="839415" y="2204864"/>
          <a:ext cx="10369153" cy="3130807"/>
        </p:xfrm>
        <a:graphic>
          <a:graphicData uri="http://schemas.openxmlformats.org/drawingml/2006/table">
            <a:tbl>
              <a:tblPr firstRow="1" firstCol="1" bandRow="1">
                <a:tableStyleId>{5C22544A-7EE6-4342-B048-85BDC9FD1C3A}</a:tableStyleId>
              </a:tblPr>
              <a:tblGrid>
                <a:gridCol w="1728193">
                  <a:extLst>
                    <a:ext uri="{9D8B030D-6E8A-4147-A177-3AD203B41FA5}">
                      <a16:colId xmlns:a16="http://schemas.microsoft.com/office/drawing/2014/main" val="2324270417"/>
                    </a:ext>
                  </a:extLst>
                </a:gridCol>
                <a:gridCol w="2418055">
                  <a:extLst>
                    <a:ext uri="{9D8B030D-6E8A-4147-A177-3AD203B41FA5}">
                      <a16:colId xmlns:a16="http://schemas.microsoft.com/office/drawing/2014/main" val="53296902"/>
                    </a:ext>
                  </a:extLst>
                </a:gridCol>
                <a:gridCol w="2380306">
                  <a:extLst>
                    <a:ext uri="{9D8B030D-6E8A-4147-A177-3AD203B41FA5}">
                      <a16:colId xmlns:a16="http://schemas.microsoft.com/office/drawing/2014/main" val="1815004915"/>
                    </a:ext>
                  </a:extLst>
                </a:gridCol>
                <a:gridCol w="1768298">
                  <a:extLst>
                    <a:ext uri="{9D8B030D-6E8A-4147-A177-3AD203B41FA5}">
                      <a16:colId xmlns:a16="http://schemas.microsoft.com/office/drawing/2014/main" val="2787497308"/>
                    </a:ext>
                  </a:extLst>
                </a:gridCol>
                <a:gridCol w="2074301">
                  <a:extLst>
                    <a:ext uri="{9D8B030D-6E8A-4147-A177-3AD203B41FA5}">
                      <a16:colId xmlns:a16="http://schemas.microsoft.com/office/drawing/2014/main" val="1738013086"/>
                    </a:ext>
                  </a:extLst>
                </a:gridCol>
              </a:tblGrid>
              <a:tr h="718334">
                <a:tc>
                  <a:txBody>
                    <a:bodyPr/>
                    <a:lstStyle/>
                    <a:p>
                      <a:pPr algn="l">
                        <a:lnSpc>
                          <a:spcPct val="107000"/>
                        </a:lnSpc>
                        <a:spcAft>
                          <a:spcPts val="0"/>
                        </a:spcAft>
                      </a:pPr>
                      <a:r>
                        <a:rPr lang="es-CO" sz="2400" dirty="0">
                          <a:effectLst/>
                        </a:rPr>
                        <a:t>AÑO</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dirty="0">
                          <a:effectLst/>
                        </a:rPr>
                        <a:t>CLASIFICACION</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a:effectLst/>
                        </a:rPr>
                        <a:t>MATRICULADOS</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a:effectLst/>
                        </a:rPr>
                        <a:t>EVALUADOS</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dirty="0">
                          <a:effectLst/>
                        </a:rPr>
                        <a:t>PROMEDIO</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35603954"/>
                  </a:ext>
                </a:extLst>
              </a:tr>
              <a:tr h="384334">
                <a:tc>
                  <a:txBody>
                    <a:bodyPr/>
                    <a:lstStyle/>
                    <a:p>
                      <a:pPr algn="l">
                        <a:lnSpc>
                          <a:spcPct val="107000"/>
                        </a:lnSpc>
                        <a:spcAft>
                          <a:spcPts val="0"/>
                        </a:spcAft>
                      </a:pPr>
                      <a:r>
                        <a:rPr lang="es-CO" sz="2400" dirty="0">
                          <a:effectLst/>
                        </a:rPr>
                        <a:t>2022</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a:effectLst/>
                        </a:rPr>
                        <a:t>A</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205</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192</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dirty="0">
                          <a:effectLst/>
                        </a:rPr>
                        <a:t>278</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4451930"/>
                  </a:ext>
                </a:extLst>
              </a:tr>
              <a:tr h="384334">
                <a:tc>
                  <a:txBody>
                    <a:bodyPr/>
                    <a:lstStyle/>
                    <a:p>
                      <a:pPr algn="l">
                        <a:lnSpc>
                          <a:spcPct val="107000"/>
                        </a:lnSpc>
                        <a:spcAft>
                          <a:spcPts val="0"/>
                        </a:spcAft>
                      </a:pPr>
                      <a:r>
                        <a:rPr lang="es-CO" sz="2400" dirty="0">
                          <a:effectLst/>
                        </a:rPr>
                        <a:t>2021</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a:effectLst/>
                        </a:rPr>
                        <a:t>A</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142</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134</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dirty="0">
                          <a:effectLst/>
                        </a:rPr>
                        <a:t>271</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6336234"/>
                  </a:ext>
                </a:extLst>
              </a:tr>
              <a:tr h="384334">
                <a:tc>
                  <a:txBody>
                    <a:bodyPr/>
                    <a:lstStyle/>
                    <a:p>
                      <a:pPr algn="l">
                        <a:lnSpc>
                          <a:spcPct val="107000"/>
                        </a:lnSpc>
                        <a:spcAft>
                          <a:spcPts val="0"/>
                        </a:spcAft>
                      </a:pPr>
                      <a:r>
                        <a:rPr lang="es-CO" sz="2400" dirty="0">
                          <a:effectLst/>
                        </a:rPr>
                        <a:t>2020</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a:effectLst/>
                        </a:rPr>
                        <a:t>A</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135</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125</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dirty="0">
                          <a:effectLst/>
                        </a:rPr>
                        <a:t>273</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7860170"/>
                  </a:ext>
                </a:extLst>
              </a:tr>
              <a:tr h="384334">
                <a:tc>
                  <a:txBody>
                    <a:bodyPr/>
                    <a:lstStyle/>
                    <a:p>
                      <a:pPr algn="l">
                        <a:lnSpc>
                          <a:spcPct val="107000"/>
                        </a:lnSpc>
                        <a:spcAft>
                          <a:spcPts val="0"/>
                        </a:spcAft>
                      </a:pPr>
                      <a:r>
                        <a:rPr lang="es-CO" sz="2400" dirty="0">
                          <a:effectLst/>
                        </a:rPr>
                        <a:t>2019</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a:effectLst/>
                        </a:rPr>
                        <a:t>A</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174</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174</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dirty="0">
                          <a:effectLst/>
                        </a:rPr>
                        <a:t>287</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5545556"/>
                  </a:ext>
                </a:extLst>
              </a:tr>
              <a:tr h="384334">
                <a:tc>
                  <a:txBody>
                    <a:bodyPr/>
                    <a:lstStyle/>
                    <a:p>
                      <a:pPr algn="l">
                        <a:lnSpc>
                          <a:spcPct val="107000"/>
                        </a:lnSpc>
                        <a:spcAft>
                          <a:spcPts val="0"/>
                        </a:spcAft>
                      </a:pPr>
                      <a:r>
                        <a:rPr lang="es-CO" sz="2400" dirty="0">
                          <a:effectLst/>
                        </a:rPr>
                        <a:t>2018</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dirty="0">
                          <a:effectLst/>
                        </a:rPr>
                        <a:t>A</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201</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194</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a:effectLst/>
                        </a:rPr>
                        <a:t>280</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9956700"/>
                  </a:ext>
                </a:extLst>
              </a:tr>
              <a:tr h="384334">
                <a:tc>
                  <a:txBody>
                    <a:bodyPr/>
                    <a:lstStyle/>
                    <a:p>
                      <a:pPr algn="l">
                        <a:lnSpc>
                          <a:spcPct val="107000"/>
                        </a:lnSpc>
                        <a:spcAft>
                          <a:spcPts val="0"/>
                        </a:spcAft>
                      </a:pPr>
                      <a:r>
                        <a:rPr lang="es-CO" sz="2400" dirty="0">
                          <a:effectLst/>
                        </a:rPr>
                        <a:t>2017</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75000"/>
                      </a:schemeClr>
                    </a:solidFill>
                  </a:tcPr>
                </a:tc>
                <a:tc>
                  <a:txBody>
                    <a:bodyPr/>
                    <a:lstStyle/>
                    <a:p>
                      <a:pPr algn="l">
                        <a:lnSpc>
                          <a:spcPct val="107000"/>
                        </a:lnSpc>
                        <a:spcAft>
                          <a:spcPts val="0"/>
                        </a:spcAft>
                      </a:pPr>
                      <a:r>
                        <a:rPr lang="es-CO" sz="2400">
                          <a:effectLst/>
                        </a:rPr>
                        <a:t>A</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dirty="0">
                          <a:effectLst/>
                        </a:rPr>
                        <a:t>198</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dirty="0">
                          <a:effectLst/>
                        </a:rPr>
                        <a:t>190</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2400" dirty="0">
                          <a:effectLst/>
                        </a:rPr>
                        <a:t>283</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4196529"/>
                  </a:ext>
                </a:extLst>
              </a:tr>
            </a:tbl>
          </a:graphicData>
        </a:graphic>
      </p:graphicFrame>
      <p:sp>
        <p:nvSpPr>
          <p:cNvPr id="3" name="CuadroTexto 2"/>
          <p:cNvSpPr txBox="1"/>
          <p:nvPr/>
        </p:nvSpPr>
        <p:spPr>
          <a:xfrm>
            <a:off x="2207568" y="620688"/>
            <a:ext cx="8496944" cy="461665"/>
          </a:xfrm>
          <a:prstGeom prst="rect">
            <a:avLst/>
          </a:prstGeom>
          <a:noFill/>
        </p:spPr>
        <p:txBody>
          <a:bodyPr wrap="square" rtlCol="0">
            <a:spAutoFit/>
          </a:bodyPr>
          <a:lstStyle/>
          <a:p>
            <a:r>
              <a:rPr lang="es-MX" sz="2400" dirty="0">
                <a:solidFill>
                  <a:schemeClr val="accent5">
                    <a:lumMod val="20000"/>
                    <a:lumOff val="80000"/>
                  </a:schemeClr>
                </a:solidFill>
              </a:rPr>
              <a:t>RESULTADOS  PRUEBAS ICFES COMPARATIVOS ULTIMOS AÑOS </a:t>
            </a:r>
            <a:endParaRPr lang="es-CO" sz="2400" dirty="0">
              <a:solidFill>
                <a:schemeClr val="accent5">
                  <a:lumMod val="20000"/>
                  <a:lumOff val="80000"/>
                </a:schemeClr>
              </a:solidFill>
            </a:endParaRPr>
          </a:p>
        </p:txBody>
      </p:sp>
    </p:spTree>
    <p:extLst>
      <p:ext uri="{BB962C8B-B14F-4D97-AF65-F5344CB8AC3E}">
        <p14:creationId xmlns:p14="http://schemas.microsoft.com/office/powerpoint/2010/main" val="1919286746"/>
      </p:ext>
    </p:extLst>
  </p:cSld>
  <p:clrMapOvr>
    <a:masterClrMapping/>
  </p:clrMapOvr>
  <p:transition>
    <p:pull dir="l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13" t="20899" r="4627" b="13527"/>
          <a:stretch/>
        </p:blipFill>
        <p:spPr bwMode="auto">
          <a:xfrm rot="20346211">
            <a:off x="1040672" y="3310052"/>
            <a:ext cx="1353987" cy="85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13" t="20861" r="7425" b="12675"/>
          <a:stretch/>
        </p:blipFill>
        <p:spPr bwMode="auto">
          <a:xfrm>
            <a:off x="1479152" y="4022925"/>
            <a:ext cx="1298107" cy="85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02" t="22764" r="6754" b="14843"/>
          <a:stretch/>
        </p:blipFill>
        <p:spPr bwMode="auto">
          <a:xfrm>
            <a:off x="2222525" y="3104061"/>
            <a:ext cx="1172393" cy="72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41" r="28523"/>
          <a:stretch/>
        </p:blipFill>
        <p:spPr bwMode="auto">
          <a:xfrm>
            <a:off x="2609744" y="3738471"/>
            <a:ext cx="1154734" cy="10487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58" r="21991"/>
          <a:stretch/>
        </p:blipFill>
        <p:spPr bwMode="auto">
          <a:xfrm rot="1024205">
            <a:off x="3682051" y="3423440"/>
            <a:ext cx="1283090" cy="10543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01" t="9785" r="10183" b="20945"/>
          <a:stretch/>
        </p:blipFill>
        <p:spPr bwMode="auto">
          <a:xfrm>
            <a:off x="3555561" y="4608228"/>
            <a:ext cx="1453167" cy="8568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graphicFrame>
        <p:nvGraphicFramePr>
          <p:cNvPr id="8" name="Tabla 7"/>
          <p:cNvGraphicFramePr>
            <a:graphicFrameLocks noGrp="1"/>
          </p:cNvGraphicFramePr>
          <p:nvPr>
            <p:extLst>
              <p:ext uri="{D42A27DB-BD31-4B8C-83A1-F6EECF244321}">
                <p14:modId xmlns:p14="http://schemas.microsoft.com/office/powerpoint/2010/main" val="3261350311"/>
              </p:ext>
            </p:extLst>
          </p:nvPr>
        </p:nvGraphicFramePr>
        <p:xfrm>
          <a:off x="6672064" y="3918472"/>
          <a:ext cx="4536504" cy="2706059"/>
        </p:xfrm>
        <a:graphic>
          <a:graphicData uri="http://schemas.openxmlformats.org/drawingml/2006/table">
            <a:tbl>
              <a:tblPr firstRow="1" bandRow="1">
                <a:tableStyleId>{5C22544A-7EE6-4342-B048-85BDC9FD1C3A}</a:tableStyleId>
              </a:tblPr>
              <a:tblGrid>
                <a:gridCol w="2736978">
                  <a:extLst>
                    <a:ext uri="{9D8B030D-6E8A-4147-A177-3AD203B41FA5}">
                      <a16:colId xmlns:a16="http://schemas.microsoft.com/office/drawing/2014/main" val="4102100537"/>
                    </a:ext>
                  </a:extLst>
                </a:gridCol>
                <a:gridCol w="953086">
                  <a:extLst>
                    <a:ext uri="{9D8B030D-6E8A-4147-A177-3AD203B41FA5}">
                      <a16:colId xmlns:a16="http://schemas.microsoft.com/office/drawing/2014/main" val="4255694703"/>
                    </a:ext>
                  </a:extLst>
                </a:gridCol>
                <a:gridCol w="846440">
                  <a:extLst>
                    <a:ext uri="{9D8B030D-6E8A-4147-A177-3AD203B41FA5}">
                      <a16:colId xmlns:a16="http://schemas.microsoft.com/office/drawing/2014/main" val="2108650963"/>
                    </a:ext>
                  </a:extLst>
                </a:gridCol>
              </a:tblGrid>
              <a:tr h="363678">
                <a:tc rowSpan="2">
                  <a:txBody>
                    <a:bodyPr/>
                    <a:lstStyle/>
                    <a:p>
                      <a:pPr algn="ctr"/>
                      <a:r>
                        <a:rPr lang="es-CO" sz="2200" b="1" dirty="0">
                          <a:solidFill>
                            <a:schemeClr val="bg1"/>
                          </a:solidFill>
                        </a:rPr>
                        <a:t>SECCIÓN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gridSpan="2">
                  <a:txBody>
                    <a:bodyPr/>
                    <a:lstStyle/>
                    <a:p>
                      <a:pPr algn="ctr"/>
                      <a:r>
                        <a:rPr lang="es-CO" sz="2200" b="1" dirty="0">
                          <a:solidFill>
                            <a:schemeClr val="bg1"/>
                          </a:solidFill>
                        </a:rPr>
                        <a:t>N°</a:t>
                      </a:r>
                      <a:r>
                        <a:rPr lang="es-CO" sz="2200" b="1" baseline="0" dirty="0">
                          <a:solidFill>
                            <a:schemeClr val="bg1"/>
                          </a:solidFill>
                        </a:rPr>
                        <a:t> EST NEE</a:t>
                      </a:r>
                      <a:endParaRPr lang="es-CO" sz="2200" b="1"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4687312"/>
                  </a:ext>
                </a:extLst>
              </a:tr>
              <a:tr h="363678">
                <a:tc vMerge="1">
                  <a:txBody>
                    <a:bodyPr/>
                    <a:lstStyle/>
                    <a:p>
                      <a:endParaRPr lang="es-CO"/>
                    </a:p>
                  </a:txBody>
                  <a:tcPr/>
                </a:tc>
                <a:tc>
                  <a:txBody>
                    <a:bodyPr/>
                    <a:lstStyle/>
                    <a:p>
                      <a:pPr algn="ctr"/>
                      <a:r>
                        <a:rPr lang="es-MX" sz="2200" b="1" dirty="0"/>
                        <a:t>2021</a:t>
                      </a:r>
                      <a:endParaRPr lang="es-CO" sz="2200" b="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MX" sz="2200" b="1" dirty="0"/>
                        <a:t>2022</a:t>
                      </a:r>
                      <a:endParaRPr lang="es-CO" sz="2200" b="1" dirty="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16567875"/>
                  </a:ext>
                </a:extLst>
              </a:tr>
              <a:tr h="363678">
                <a:tc>
                  <a:txBody>
                    <a:bodyPr/>
                    <a:lstStyle/>
                    <a:p>
                      <a:r>
                        <a:rPr lang="es-CO" sz="2200" b="1" dirty="0"/>
                        <a:t>PREESCOLAR</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2</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6</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7927484"/>
                  </a:ext>
                </a:extLst>
              </a:tr>
              <a:tr h="363678">
                <a:tc>
                  <a:txBody>
                    <a:bodyPr/>
                    <a:lstStyle/>
                    <a:p>
                      <a:r>
                        <a:rPr lang="es-CO" sz="2200" b="1" dirty="0"/>
                        <a:t>PRIMARIA</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19</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21</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1583395"/>
                  </a:ext>
                </a:extLst>
              </a:tr>
              <a:tr h="363678">
                <a:tc>
                  <a:txBody>
                    <a:bodyPr/>
                    <a:lstStyle/>
                    <a:p>
                      <a:r>
                        <a:rPr lang="es-CO" sz="2200" b="1" dirty="0"/>
                        <a:t>BACHILLERATO</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48</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51</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28861370"/>
                  </a:ext>
                </a:extLst>
              </a:tr>
              <a:tr h="572459">
                <a:tc>
                  <a:txBody>
                    <a:bodyPr/>
                    <a:lstStyle/>
                    <a:p>
                      <a:r>
                        <a:rPr lang="es-CO" sz="2200" b="1" dirty="0"/>
                        <a:t>TOTAL</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69</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s-CO" sz="2200" b="1" dirty="0" smtClean="0"/>
                        <a:t>78</a:t>
                      </a:r>
                      <a:endParaRPr lang="es-CO" sz="2200" b="1"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14074364"/>
                  </a:ext>
                </a:extLst>
              </a:tr>
            </a:tbl>
          </a:graphicData>
        </a:graphic>
      </p:graphicFrame>
      <p:sp>
        <p:nvSpPr>
          <p:cNvPr id="9" name="CuadroTexto 8"/>
          <p:cNvSpPr txBox="1"/>
          <p:nvPr/>
        </p:nvSpPr>
        <p:spPr>
          <a:xfrm>
            <a:off x="1263038" y="1664064"/>
            <a:ext cx="4256897" cy="1200329"/>
          </a:xfrm>
          <a:prstGeom prst="rect">
            <a:avLst/>
          </a:prstGeom>
          <a:noFill/>
        </p:spPr>
        <p:txBody>
          <a:bodyPr wrap="square" rtlCol="0">
            <a:spAutoFit/>
          </a:bodyPr>
          <a:lstStyle/>
          <a:p>
            <a:pPr algn="ctr"/>
            <a:r>
              <a:rPr lang="es-CO" sz="2400" b="1" dirty="0">
                <a:solidFill>
                  <a:schemeClr val="accent5">
                    <a:lumMod val="20000"/>
                    <a:lumOff val="80000"/>
                  </a:schemeClr>
                </a:solidFill>
              </a:rPr>
              <a:t>Caracterización y diagnostico de estudiantes con NEE</a:t>
            </a:r>
            <a:endParaRPr lang="en-US" sz="2400" b="1" dirty="0">
              <a:solidFill>
                <a:schemeClr val="accent5">
                  <a:lumMod val="20000"/>
                  <a:lumOff val="80000"/>
                </a:schemeClr>
              </a:solidFill>
            </a:endParaRPr>
          </a:p>
        </p:txBody>
      </p:sp>
      <p:sp>
        <p:nvSpPr>
          <p:cNvPr id="10" name="CuadroTexto 9"/>
          <p:cNvSpPr txBox="1"/>
          <p:nvPr/>
        </p:nvSpPr>
        <p:spPr>
          <a:xfrm>
            <a:off x="7037339" y="3188126"/>
            <a:ext cx="3888432" cy="707886"/>
          </a:xfrm>
          <a:prstGeom prst="rect">
            <a:avLst/>
          </a:prstGeom>
          <a:noFill/>
        </p:spPr>
        <p:txBody>
          <a:bodyPr wrap="square" rtlCol="0">
            <a:spAutoFit/>
          </a:bodyPr>
          <a:lstStyle/>
          <a:p>
            <a:pPr algn="ctr"/>
            <a:r>
              <a:rPr lang="es-CO" sz="2000" dirty="0">
                <a:solidFill>
                  <a:schemeClr val="accent5">
                    <a:lumMod val="20000"/>
                    <a:lumOff val="80000"/>
                  </a:schemeClr>
                </a:solidFill>
              </a:rPr>
              <a:t>Población Estudiantil con NEE</a:t>
            </a:r>
          </a:p>
          <a:p>
            <a:pPr algn="ctr"/>
            <a:r>
              <a:rPr lang="es-CO" sz="2000" dirty="0">
                <a:solidFill>
                  <a:schemeClr val="accent5">
                    <a:lumMod val="20000"/>
                    <a:lumOff val="80000"/>
                  </a:schemeClr>
                </a:solidFill>
              </a:rPr>
              <a:t>2021-2022</a:t>
            </a:r>
            <a:endParaRPr lang="en-US" sz="2000" dirty="0">
              <a:solidFill>
                <a:schemeClr val="accent5">
                  <a:lumMod val="20000"/>
                  <a:lumOff val="80000"/>
                </a:schemeClr>
              </a:solidFill>
            </a:endParaRPr>
          </a:p>
        </p:txBody>
      </p:sp>
      <p:sp>
        <p:nvSpPr>
          <p:cNvPr id="11" name="6 CuadroTexto"/>
          <p:cNvSpPr txBox="1"/>
          <p:nvPr/>
        </p:nvSpPr>
        <p:spPr>
          <a:xfrm>
            <a:off x="335360" y="391929"/>
            <a:ext cx="7454155" cy="584775"/>
          </a:xfrm>
          <a:prstGeom prst="rect">
            <a:avLst/>
          </a:prstGeom>
          <a:noFill/>
        </p:spPr>
        <p:txBody>
          <a:bodyPr wrap="square" rtlCol="0">
            <a:spAutoFit/>
          </a:bodyPr>
          <a:lstStyle/>
          <a:p>
            <a:r>
              <a:rPr lang="es-CO" sz="3200" b="1" dirty="0">
                <a:solidFill>
                  <a:schemeClr val="accent5">
                    <a:lumMod val="20000"/>
                    <a:lumOff val="80000"/>
                  </a:schemeClr>
                </a:solidFill>
                <a:latin typeface="Berlin Sans FB Demi"/>
              </a:rPr>
              <a:t>RECURSOS PARA EL APRENDIZAJE:</a:t>
            </a:r>
          </a:p>
        </p:txBody>
      </p:sp>
      <p:sp>
        <p:nvSpPr>
          <p:cNvPr id="12" name="8 CuadroTexto"/>
          <p:cNvSpPr txBox="1"/>
          <p:nvPr/>
        </p:nvSpPr>
        <p:spPr>
          <a:xfrm>
            <a:off x="8411650" y="764704"/>
            <a:ext cx="3111689" cy="369332"/>
          </a:xfrm>
          <a:prstGeom prst="rect">
            <a:avLst/>
          </a:prstGeom>
          <a:noFill/>
        </p:spPr>
        <p:txBody>
          <a:bodyPr wrap="square" rtlCol="0">
            <a:spAutoFit/>
          </a:bodyPr>
          <a:lstStyle/>
          <a:p>
            <a:pPr algn="ctr"/>
            <a:r>
              <a:rPr lang="es-CO" b="1" dirty="0">
                <a:solidFill>
                  <a:schemeClr val="accent5">
                    <a:lumMod val="20000"/>
                    <a:lumOff val="80000"/>
                  </a:schemeClr>
                </a:solidFill>
              </a:rPr>
              <a:t>ESCUELA DE PADRES </a:t>
            </a:r>
          </a:p>
        </p:txBody>
      </p:sp>
      <p:pic>
        <p:nvPicPr>
          <p:cNvPr id="13"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097" t="24220" r="11791" b="18691"/>
          <a:stretch/>
        </p:blipFill>
        <p:spPr bwMode="auto">
          <a:xfrm rot="704328">
            <a:off x="8862879" y="1564416"/>
            <a:ext cx="1534965" cy="11662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4" name="Picture 15" descr="C:\Users\RECTORIA\Downloads\PHOTO-2018-05-21-10-29-50.jpg"/>
          <p:cNvPicPr>
            <a:picLocks noChangeAspect="1" noChangeArrowheads="1"/>
          </p:cNvPicPr>
          <p:nvPr/>
        </p:nvPicPr>
        <p:blipFill>
          <a:blip r:embed="rId9" cstate="print"/>
          <a:srcRect/>
          <a:stretch>
            <a:fillRect/>
          </a:stretch>
        </p:blipFill>
        <p:spPr bwMode="auto">
          <a:xfrm>
            <a:off x="7277318" y="1269022"/>
            <a:ext cx="1528549" cy="11464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7" descr="C:\Users\RECTORIA\Downloads\PHOTO-2018-05-21-10-29-50 (1).jpg"/>
          <p:cNvPicPr>
            <a:picLocks noChangeAspect="1" noChangeArrowheads="1"/>
          </p:cNvPicPr>
          <p:nvPr/>
        </p:nvPicPr>
        <p:blipFill>
          <a:blip r:embed="rId10" cstate="print"/>
          <a:srcRect t="13178"/>
          <a:stretch>
            <a:fillRect/>
          </a:stretch>
        </p:blipFill>
        <p:spPr bwMode="auto">
          <a:xfrm rot="459446">
            <a:off x="10331135" y="1337967"/>
            <a:ext cx="1507256" cy="9814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12584953"/>
      </p:ext>
    </p:extLst>
  </p:cSld>
  <p:clrMapOvr>
    <a:masterClrMapping/>
  </p:clrMapOvr>
  <p:transition>
    <p:pull dir="l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p:cNvSpPr txBox="1">
            <a:spLocks/>
          </p:cNvSpPr>
          <p:nvPr/>
        </p:nvSpPr>
        <p:spPr>
          <a:xfrm>
            <a:off x="551384" y="2420888"/>
            <a:ext cx="11161240" cy="3672408"/>
          </a:xfrm>
          <a:prstGeom prst="rect">
            <a:avLst/>
          </a:prstGeom>
          <a:solidFill>
            <a:schemeClr val="accent5">
              <a:lumMod val="20000"/>
              <a:lumOff val="80000"/>
            </a:schemeClr>
          </a:solidFill>
          <a:ln>
            <a:noFill/>
          </a:ln>
        </p:spPr>
        <p:txBody>
          <a:bodyPr spcFirstLastPara="1" wrap="square" lIns="91425" tIns="45700" rIns="91425" bIns="45700" anchor="ctr" anchorCtr="0">
            <a:normAutofit fontScale="775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228600" indent="-228600" algn="just">
              <a:lnSpc>
                <a:spcPct val="120000"/>
              </a:lnSpc>
              <a:spcBef>
                <a:spcPts val="0"/>
              </a:spcBef>
              <a:buSzPts val="3200"/>
              <a:buFont typeface="Wingdings"/>
              <a:buChar char="•"/>
            </a:pPr>
            <a:r>
              <a:rPr lang="es-ES" dirty="0">
                <a:solidFill>
                  <a:schemeClr val="bg1"/>
                </a:solidFill>
                <a:latin typeface="Arial"/>
                <a:ea typeface="Arial"/>
                <a:cs typeface="Arial"/>
                <a:sym typeface="Arial"/>
              </a:rPr>
              <a:t>Durante el año 2022 la Institución Educativa Colegio Juan Cristóbal Martínez  se caracterizo por sus actividades pedagógicas de impacto a la comunidad educativa permitiendo la integración de todos los miembros de la familia JuanCrisMar a través de los diferentes medios virtuales y redes sociales..</a:t>
            </a:r>
          </a:p>
          <a:p>
            <a:pPr marL="0" indent="0" algn="just">
              <a:lnSpc>
                <a:spcPct val="120000"/>
              </a:lnSpc>
              <a:spcBef>
                <a:spcPts val="0"/>
              </a:spcBef>
              <a:buSzPts val="3200"/>
              <a:buNone/>
            </a:pPr>
            <a:endParaRPr lang="es-ES" dirty="0">
              <a:solidFill>
                <a:schemeClr val="bg1"/>
              </a:solidFill>
            </a:endParaRPr>
          </a:p>
          <a:p>
            <a:pPr marL="228600" indent="-228600" algn="just">
              <a:lnSpc>
                <a:spcPct val="120000"/>
              </a:lnSpc>
              <a:spcBef>
                <a:spcPts val="1000"/>
              </a:spcBef>
              <a:buSzPts val="3200"/>
              <a:buFont typeface="Wingdings"/>
              <a:buChar char="•"/>
            </a:pPr>
            <a:r>
              <a:rPr lang="es-ES" dirty="0">
                <a:solidFill>
                  <a:schemeClr val="bg1"/>
                </a:solidFill>
                <a:latin typeface="Arial"/>
                <a:ea typeface="Arial"/>
                <a:cs typeface="Arial"/>
                <a:sym typeface="Arial"/>
              </a:rPr>
              <a:t>Se realizaron actividades de capacitación docente, estudiantes y padres de familia, actividades culturales, lúdicas, deportivas establecidas dentro del cronograma de actividades de la institución y los proyectos transversales. a través de los diferentes medios virtuales y redes sociales.</a:t>
            </a:r>
          </a:p>
        </p:txBody>
      </p:sp>
      <p:sp>
        <p:nvSpPr>
          <p:cNvPr id="3" name="Google Shape;155;p2"/>
          <p:cNvSpPr txBox="1">
            <a:spLocks/>
          </p:cNvSpPr>
          <p:nvPr/>
        </p:nvSpPr>
        <p:spPr>
          <a:xfrm>
            <a:off x="983432" y="548680"/>
            <a:ext cx="10396882" cy="1151965"/>
          </a:xfrm>
          <a:prstGeom prst="rect">
            <a:avLst/>
          </a:prstGeom>
          <a:noFill/>
          <a:ln>
            <a:noFill/>
          </a:ln>
        </p:spPr>
        <p:txBody>
          <a:bodyPr spcFirstLastPara="1" wrap="square" lIns="91425" tIns="45700" rIns="91425" bIns="45700" anchor="ctr" anchorCtr="0">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spcBef>
                <a:spcPts val="0"/>
              </a:spcBef>
              <a:buClr>
                <a:srgbClr val="FF0000"/>
              </a:buClr>
              <a:buSzPts val="2800"/>
            </a:pPr>
            <a:r>
              <a:rPr lang="es-ES" sz="3600" dirty="0">
                <a:solidFill>
                  <a:schemeClr val="accent5">
                    <a:lumMod val="20000"/>
                    <a:lumOff val="80000"/>
                  </a:schemeClr>
                </a:solidFill>
                <a:latin typeface="Arial"/>
                <a:ea typeface="Arial"/>
                <a:cs typeface="Arial"/>
                <a:sym typeface="Arial"/>
              </a:rPr>
              <a:t> </a:t>
            </a:r>
            <a:r>
              <a:rPr lang="es-ES" sz="3600" b="1" dirty="0">
                <a:solidFill>
                  <a:schemeClr val="accent5">
                    <a:lumMod val="20000"/>
                    <a:lumOff val="80000"/>
                  </a:schemeClr>
                </a:solidFill>
                <a:latin typeface="Arial"/>
                <a:ea typeface="Arial"/>
                <a:cs typeface="Arial"/>
                <a:sym typeface="Arial"/>
              </a:rPr>
              <a:t>Informe de Gestión Académica </a:t>
            </a:r>
            <a:br>
              <a:rPr lang="es-ES" sz="3600" b="1" dirty="0">
                <a:solidFill>
                  <a:schemeClr val="accent5">
                    <a:lumMod val="20000"/>
                    <a:lumOff val="80000"/>
                  </a:schemeClr>
                </a:solidFill>
                <a:latin typeface="Arial"/>
                <a:ea typeface="Arial"/>
                <a:cs typeface="Arial"/>
                <a:sym typeface="Arial"/>
              </a:rPr>
            </a:br>
            <a:r>
              <a:rPr lang="es-ES" sz="3600" b="1" dirty="0">
                <a:solidFill>
                  <a:schemeClr val="accent5">
                    <a:lumMod val="20000"/>
                    <a:lumOff val="80000"/>
                  </a:schemeClr>
                </a:solidFill>
                <a:latin typeface="Arial"/>
                <a:ea typeface="Arial"/>
                <a:cs typeface="Arial"/>
                <a:sym typeface="Arial"/>
              </a:rPr>
              <a:t>2022</a:t>
            </a:r>
          </a:p>
        </p:txBody>
      </p:sp>
    </p:spTree>
    <p:extLst>
      <p:ext uri="{BB962C8B-B14F-4D97-AF65-F5344CB8AC3E}">
        <p14:creationId xmlns:p14="http://schemas.microsoft.com/office/powerpoint/2010/main" val="3126297008"/>
      </p:ext>
    </p:extLst>
  </p:cSld>
  <p:clrMapOvr>
    <a:masterClrMapping/>
  </p:clrMapOvr>
  <p:transition>
    <p:pull dir="l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716213101"/>
              </p:ext>
            </p:extLst>
          </p:nvPr>
        </p:nvGraphicFramePr>
        <p:xfrm>
          <a:off x="335362" y="86657"/>
          <a:ext cx="8424932" cy="3270335"/>
        </p:xfrm>
        <a:graphic>
          <a:graphicData uri="http://schemas.openxmlformats.org/drawingml/2006/table">
            <a:tbl>
              <a:tblPr>
                <a:tableStyleId>{5C22544A-7EE6-4342-B048-85BDC9FD1C3A}</a:tableStyleId>
              </a:tblPr>
              <a:tblGrid>
                <a:gridCol w="675882">
                  <a:extLst>
                    <a:ext uri="{9D8B030D-6E8A-4147-A177-3AD203B41FA5}">
                      <a16:colId xmlns:a16="http://schemas.microsoft.com/office/drawing/2014/main" val="2362925442"/>
                    </a:ext>
                  </a:extLst>
                </a:gridCol>
                <a:gridCol w="675882">
                  <a:extLst>
                    <a:ext uri="{9D8B030D-6E8A-4147-A177-3AD203B41FA5}">
                      <a16:colId xmlns:a16="http://schemas.microsoft.com/office/drawing/2014/main" val="3624139903"/>
                    </a:ext>
                  </a:extLst>
                </a:gridCol>
                <a:gridCol w="597289">
                  <a:extLst>
                    <a:ext uri="{9D8B030D-6E8A-4147-A177-3AD203B41FA5}">
                      <a16:colId xmlns:a16="http://schemas.microsoft.com/office/drawing/2014/main" val="4076571476"/>
                    </a:ext>
                  </a:extLst>
                </a:gridCol>
                <a:gridCol w="707317">
                  <a:extLst>
                    <a:ext uri="{9D8B030D-6E8A-4147-A177-3AD203B41FA5}">
                      <a16:colId xmlns:a16="http://schemas.microsoft.com/office/drawing/2014/main" val="1055143170"/>
                    </a:ext>
                  </a:extLst>
                </a:gridCol>
                <a:gridCol w="534417">
                  <a:extLst>
                    <a:ext uri="{9D8B030D-6E8A-4147-A177-3AD203B41FA5}">
                      <a16:colId xmlns:a16="http://schemas.microsoft.com/office/drawing/2014/main" val="2266649265"/>
                    </a:ext>
                  </a:extLst>
                </a:gridCol>
                <a:gridCol w="691598">
                  <a:extLst>
                    <a:ext uri="{9D8B030D-6E8A-4147-A177-3AD203B41FA5}">
                      <a16:colId xmlns:a16="http://schemas.microsoft.com/office/drawing/2014/main" val="2383220219"/>
                    </a:ext>
                  </a:extLst>
                </a:gridCol>
                <a:gridCol w="770190">
                  <a:extLst>
                    <a:ext uri="{9D8B030D-6E8A-4147-A177-3AD203B41FA5}">
                      <a16:colId xmlns:a16="http://schemas.microsoft.com/office/drawing/2014/main" val="1900908853"/>
                    </a:ext>
                  </a:extLst>
                </a:gridCol>
                <a:gridCol w="565854">
                  <a:extLst>
                    <a:ext uri="{9D8B030D-6E8A-4147-A177-3AD203B41FA5}">
                      <a16:colId xmlns:a16="http://schemas.microsoft.com/office/drawing/2014/main" val="1155358941"/>
                    </a:ext>
                  </a:extLst>
                </a:gridCol>
                <a:gridCol w="880218">
                  <a:extLst>
                    <a:ext uri="{9D8B030D-6E8A-4147-A177-3AD203B41FA5}">
                      <a16:colId xmlns:a16="http://schemas.microsoft.com/office/drawing/2014/main" val="418066085"/>
                    </a:ext>
                  </a:extLst>
                </a:gridCol>
                <a:gridCol w="534417">
                  <a:extLst>
                    <a:ext uri="{9D8B030D-6E8A-4147-A177-3AD203B41FA5}">
                      <a16:colId xmlns:a16="http://schemas.microsoft.com/office/drawing/2014/main" val="3362765817"/>
                    </a:ext>
                  </a:extLst>
                </a:gridCol>
                <a:gridCol w="613008">
                  <a:extLst>
                    <a:ext uri="{9D8B030D-6E8A-4147-A177-3AD203B41FA5}">
                      <a16:colId xmlns:a16="http://schemas.microsoft.com/office/drawing/2014/main" val="2418254597"/>
                    </a:ext>
                  </a:extLst>
                </a:gridCol>
                <a:gridCol w="597289">
                  <a:extLst>
                    <a:ext uri="{9D8B030D-6E8A-4147-A177-3AD203B41FA5}">
                      <a16:colId xmlns:a16="http://schemas.microsoft.com/office/drawing/2014/main" val="3766339910"/>
                    </a:ext>
                  </a:extLst>
                </a:gridCol>
                <a:gridCol w="581571">
                  <a:extLst>
                    <a:ext uri="{9D8B030D-6E8A-4147-A177-3AD203B41FA5}">
                      <a16:colId xmlns:a16="http://schemas.microsoft.com/office/drawing/2014/main" val="607171626"/>
                    </a:ext>
                  </a:extLst>
                </a:gridCol>
              </a:tblGrid>
              <a:tr h="274587">
                <a:tc gridSpan="13">
                  <a:txBody>
                    <a:bodyPr/>
                    <a:lstStyle/>
                    <a:p>
                      <a:pPr algn="ctr" fontAlgn="b"/>
                      <a:r>
                        <a:rPr lang="en-US" sz="1600" b="1" u="none" strike="noStrike" dirty="0">
                          <a:effectLst/>
                        </a:rPr>
                        <a:t>AÑO ESCOLAR SEDE LLANADAS</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3973974"/>
                  </a:ext>
                </a:extLst>
              </a:tr>
              <a:tr h="576635">
                <a:tc rowSpan="2">
                  <a:txBody>
                    <a:bodyPr/>
                    <a:lstStyle/>
                    <a:p>
                      <a:pPr algn="ctr" fontAlgn="ctr"/>
                      <a:r>
                        <a:rPr lang="en-US" sz="1600" b="1" u="none" strike="noStrike" dirty="0" err="1">
                          <a:effectLst/>
                        </a:rPr>
                        <a:t>Grado</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gridSpan="2">
                  <a:txBody>
                    <a:bodyPr/>
                    <a:lstStyle/>
                    <a:p>
                      <a:pPr algn="ctr" fontAlgn="ctr"/>
                      <a:r>
                        <a:rPr lang="en-US" sz="1600" u="none" strike="noStrike" dirty="0" err="1">
                          <a:effectLst/>
                        </a:rPr>
                        <a:t>Matriculados</a:t>
                      </a:r>
                      <a:endParaRPr lang="en-US" sz="16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pPr algn="ctr" fontAlgn="ctr"/>
                      <a:r>
                        <a:rPr lang="en-US" sz="1600" b="1" u="none" strike="noStrike" dirty="0" err="1">
                          <a:effectLst/>
                        </a:rPr>
                        <a:t>Promoción</a:t>
                      </a:r>
                      <a:r>
                        <a:rPr lang="en-US" sz="1600" b="1" u="none" strike="noStrike" dirty="0">
                          <a:effectLst/>
                        </a:rPr>
                        <a:t> </a:t>
                      </a:r>
                      <a:r>
                        <a:rPr lang="en-US" sz="1600" b="1" u="none" strike="noStrike" dirty="0" err="1">
                          <a:effectLst/>
                        </a:rPr>
                        <a:t>Anticipada</a:t>
                      </a:r>
                      <a:endParaRPr lang="en-US" sz="16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pPr algn="ctr" fontAlgn="ctr"/>
                      <a:r>
                        <a:rPr lang="es-ES" sz="1600" b="1" u="none" strike="noStrike" dirty="0">
                          <a:effectLst/>
                        </a:rPr>
                        <a:t>Promovidos al finalizar al año </a:t>
                      </a:r>
                      <a:endParaRPr lang="es-ES" sz="16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pPr algn="ctr" fontAlgn="ctr"/>
                      <a:r>
                        <a:rPr lang="en-US" sz="1600" b="1" u="none" strike="noStrike" dirty="0">
                          <a:effectLst/>
                        </a:rPr>
                        <a:t>No </a:t>
                      </a:r>
                      <a:r>
                        <a:rPr lang="en-US" sz="1600" b="1" u="none" strike="noStrike" dirty="0" err="1">
                          <a:effectLst/>
                        </a:rPr>
                        <a:t>promovidos</a:t>
                      </a:r>
                      <a:endParaRPr lang="en-US" sz="16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pPr algn="ctr" fontAlgn="ctr"/>
                      <a:r>
                        <a:rPr lang="en-US" sz="1600" b="1" u="none" strike="noStrike" dirty="0" err="1">
                          <a:effectLst/>
                        </a:rPr>
                        <a:t>Retirados</a:t>
                      </a:r>
                      <a:endParaRPr lang="en-US" sz="16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2">
                  <a:txBody>
                    <a:bodyPr/>
                    <a:lstStyle/>
                    <a:p>
                      <a:pPr algn="ctr" fontAlgn="ctr"/>
                      <a:r>
                        <a:rPr lang="en-US" sz="1600" b="1" u="none" strike="noStrike" dirty="0" err="1">
                          <a:effectLst/>
                        </a:rPr>
                        <a:t>Desertores</a:t>
                      </a:r>
                      <a:endParaRPr lang="en-US" sz="16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2918651264"/>
                  </a:ext>
                </a:extLst>
              </a:tr>
              <a:tr h="274587">
                <a:tc vMerge="1">
                  <a:txBody>
                    <a:bodyPr/>
                    <a:lstStyle/>
                    <a:p>
                      <a:endParaRPr lang="en-US"/>
                    </a:p>
                  </a:txBody>
                  <a:tcPr/>
                </a:tc>
                <a:tc>
                  <a:txBody>
                    <a:bodyPr/>
                    <a:lstStyle/>
                    <a:p>
                      <a:r>
                        <a:rPr lang="es-MX" sz="1600" dirty="0"/>
                        <a:t>2021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s-MX" sz="1600" dirty="0"/>
                        <a:t>2022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s-MX" sz="1600" dirty="0"/>
                        <a:t>2021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s-MX" sz="1600" dirty="0"/>
                        <a:t>2022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s-MX" sz="1600" dirty="0"/>
                        <a:t>2021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s-MX" sz="1600" dirty="0"/>
                        <a:t>2022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s-MX" sz="1600" dirty="0"/>
                        <a:t>2021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s-MX" sz="1600" dirty="0"/>
                        <a:t>2022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s-MX" sz="1600" dirty="0"/>
                        <a:t>2021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s-MX" sz="1600" dirty="0"/>
                        <a:t>2022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s-MX" sz="1600" dirty="0"/>
                        <a:t>2021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s-MX" sz="1600" dirty="0"/>
                        <a:t>2022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756154684"/>
                  </a:ext>
                </a:extLst>
              </a:tr>
              <a:tr h="274587">
                <a:tc>
                  <a:txBody>
                    <a:bodyPr/>
                    <a:lstStyle/>
                    <a:p>
                      <a:pPr algn="ctr" fontAlgn="b"/>
                      <a:r>
                        <a:rPr lang="en-US" sz="1600" b="1" u="none" strike="noStrike" dirty="0">
                          <a:effectLst/>
                        </a:rPr>
                        <a:t>0</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lang="es-MX" sz="1600" dirty="0"/>
                        <a:t>7</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0" lang="es-CO" sz="1600" b="0" i="0" kern="1200" dirty="0">
                          <a:solidFill>
                            <a:schemeClr val="dk1"/>
                          </a:solidFill>
                          <a:effectLst/>
                          <a:latin typeface="+mn-lt"/>
                          <a:ea typeface="+mn-ea"/>
                          <a:cs typeface="+mn-cs"/>
                        </a:rPr>
                        <a:t>12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7</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7</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0" lang="es-CO" sz="1600" b="0" i="0" kern="1200" dirty="0">
                          <a:solidFill>
                            <a:schemeClr val="dk1"/>
                          </a:solidFill>
                          <a:effectLst/>
                          <a:latin typeface="+mn-lt"/>
                          <a:ea typeface="+mn-ea"/>
                          <a:cs typeface="+mn-cs"/>
                        </a:rPr>
                        <a:t>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609426517"/>
                  </a:ext>
                </a:extLst>
              </a:tr>
              <a:tr h="274587">
                <a:tc>
                  <a:txBody>
                    <a:bodyPr/>
                    <a:lstStyle/>
                    <a:p>
                      <a:pPr algn="ctr" fontAlgn="b"/>
                      <a:r>
                        <a:rPr lang="en-US" sz="1600" b="1" u="none" strike="noStrike" dirty="0">
                          <a:effectLst/>
                        </a:rPr>
                        <a:t>1</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lang="es-MX" sz="1600" dirty="0"/>
                        <a:t>5</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0" lang="es-CO" sz="1600" b="0" i="0" kern="1200" dirty="0">
                          <a:solidFill>
                            <a:schemeClr val="dk1"/>
                          </a:solidFill>
                          <a:effectLst/>
                          <a:latin typeface="+mn-lt"/>
                          <a:ea typeface="+mn-ea"/>
                          <a:cs typeface="+mn-cs"/>
                        </a:rPr>
                        <a:t>8</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5</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4</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8</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135448308"/>
                  </a:ext>
                </a:extLst>
              </a:tr>
              <a:tr h="274587">
                <a:tc>
                  <a:txBody>
                    <a:bodyPr/>
                    <a:lstStyle/>
                    <a:p>
                      <a:pPr algn="ctr" fontAlgn="b"/>
                      <a:r>
                        <a:rPr lang="en-US" sz="1600" b="1" u="none" strike="noStrike" dirty="0">
                          <a:effectLst/>
                        </a:rPr>
                        <a:t>2</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lang="es-MX" sz="1600" dirty="0"/>
                        <a:t>6</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0" lang="es-CO" sz="1600" b="0" i="0" kern="1200" dirty="0">
                          <a:solidFill>
                            <a:schemeClr val="dk1"/>
                          </a:solidFill>
                          <a:effectLst/>
                          <a:latin typeface="+mn-lt"/>
                          <a:ea typeface="+mn-ea"/>
                          <a:cs typeface="+mn-cs"/>
                        </a:rPr>
                        <a:t>12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6</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6</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795770457"/>
                  </a:ext>
                </a:extLst>
              </a:tr>
              <a:tr h="274587">
                <a:tc>
                  <a:txBody>
                    <a:bodyPr/>
                    <a:lstStyle/>
                    <a:p>
                      <a:pPr algn="ctr" fontAlgn="b"/>
                      <a:r>
                        <a:rPr lang="en-US" sz="1600" b="1" u="none" strike="noStrike" dirty="0">
                          <a:effectLst/>
                        </a:rPr>
                        <a:t>3</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lang="es-MX" sz="1600" dirty="0"/>
                        <a:t>9</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0" lang="es-CO" sz="1600" b="0" i="0" kern="1200" dirty="0">
                          <a:solidFill>
                            <a:schemeClr val="dk1"/>
                          </a:solidFill>
                          <a:effectLst/>
                          <a:latin typeface="+mn-lt"/>
                          <a:ea typeface="+mn-ea"/>
                          <a:cs typeface="+mn-cs"/>
                        </a:rPr>
                        <a:t>7</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9</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9</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7</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921645718"/>
                  </a:ext>
                </a:extLst>
              </a:tr>
              <a:tr h="274587">
                <a:tc>
                  <a:txBody>
                    <a:bodyPr/>
                    <a:lstStyle/>
                    <a:p>
                      <a:pPr algn="ctr" fontAlgn="b"/>
                      <a:r>
                        <a:rPr lang="en-US" sz="1600" b="1" u="none" strike="noStrike" dirty="0">
                          <a:effectLst/>
                        </a:rPr>
                        <a:t>4</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lang="es-MX" sz="1600" dirty="0"/>
                        <a:t>9</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0" lang="es-CO" sz="1600" b="0" i="0" kern="1200" dirty="0">
                          <a:solidFill>
                            <a:schemeClr val="dk1"/>
                          </a:solidFill>
                          <a:effectLst/>
                          <a:latin typeface="+mn-lt"/>
                          <a:ea typeface="+mn-ea"/>
                          <a:cs typeface="+mn-cs"/>
                        </a:rPr>
                        <a:t>15</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9</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8</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14</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843847440"/>
                  </a:ext>
                </a:extLst>
              </a:tr>
              <a:tr h="274587">
                <a:tc>
                  <a:txBody>
                    <a:bodyPr/>
                    <a:lstStyle/>
                    <a:p>
                      <a:pPr algn="ctr" fontAlgn="b"/>
                      <a:r>
                        <a:rPr lang="en-US" sz="1600" b="1" u="none" strike="noStrike" dirty="0">
                          <a:effectLst/>
                        </a:rPr>
                        <a:t>5</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lang="es-MX" sz="1600" dirty="0"/>
                        <a:t>5</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0" lang="es-CO" sz="1600" b="0" i="0" kern="1200" dirty="0">
                          <a:solidFill>
                            <a:schemeClr val="dk1"/>
                          </a:solidFill>
                          <a:effectLst/>
                          <a:latin typeface="+mn-lt"/>
                          <a:ea typeface="+mn-ea"/>
                          <a:cs typeface="+mn-cs"/>
                        </a:rPr>
                        <a:t>10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5</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4</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243234009"/>
                  </a:ext>
                </a:extLst>
              </a:tr>
              <a:tr h="497004">
                <a:tc>
                  <a:txBody>
                    <a:bodyPr/>
                    <a:lstStyle/>
                    <a:p>
                      <a:pPr algn="ctr" fontAlgn="b"/>
                      <a:r>
                        <a:rPr lang="en-US" sz="1600" b="1" u="none" strike="noStrike" dirty="0">
                          <a:effectLst/>
                        </a:rPr>
                        <a:t>TOTAL</a:t>
                      </a:r>
                      <a:endParaRPr lang="en-US" sz="1600" b="1"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lang="es-MX" sz="1600" dirty="0"/>
                        <a:t>41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54</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41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2</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40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54</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3</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5</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6</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s-MX" sz="1600" dirty="0"/>
                        <a:t>0</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s-MX" sz="1600" dirty="0"/>
                        <a:t>1</a:t>
                      </a:r>
                      <a:endParaRPr lang="es-CO" sz="1600"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26905523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856684369"/>
              </p:ext>
            </p:extLst>
          </p:nvPr>
        </p:nvGraphicFramePr>
        <p:xfrm>
          <a:off x="3215680" y="3483417"/>
          <a:ext cx="8784973" cy="3257951"/>
        </p:xfrm>
        <a:graphic>
          <a:graphicData uri="http://schemas.openxmlformats.org/drawingml/2006/table">
            <a:tbl>
              <a:tblPr>
                <a:tableStyleId>{5C22544A-7EE6-4342-B048-85BDC9FD1C3A}</a:tableStyleId>
              </a:tblPr>
              <a:tblGrid>
                <a:gridCol w="704766">
                  <a:extLst>
                    <a:ext uri="{9D8B030D-6E8A-4147-A177-3AD203B41FA5}">
                      <a16:colId xmlns:a16="http://schemas.microsoft.com/office/drawing/2014/main" val="2809393508"/>
                    </a:ext>
                  </a:extLst>
                </a:gridCol>
                <a:gridCol w="704766">
                  <a:extLst>
                    <a:ext uri="{9D8B030D-6E8A-4147-A177-3AD203B41FA5}">
                      <a16:colId xmlns:a16="http://schemas.microsoft.com/office/drawing/2014/main" val="2147114891"/>
                    </a:ext>
                  </a:extLst>
                </a:gridCol>
                <a:gridCol w="622816">
                  <a:extLst>
                    <a:ext uri="{9D8B030D-6E8A-4147-A177-3AD203B41FA5}">
                      <a16:colId xmlns:a16="http://schemas.microsoft.com/office/drawing/2014/main" val="567146662"/>
                    </a:ext>
                  </a:extLst>
                </a:gridCol>
                <a:gridCol w="737542">
                  <a:extLst>
                    <a:ext uri="{9D8B030D-6E8A-4147-A177-3AD203B41FA5}">
                      <a16:colId xmlns:a16="http://schemas.microsoft.com/office/drawing/2014/main" val="2298311487"/>
                    </a:ext>
                  </a:extLst>
                </a:gridCol>
                <a:gridCol w="557255">
                  <a:extLst>
                    <a:ext uri="{9D8B030D-6E8A-4147-A177-3AD203B41FA5}">
                      <a16:colId xmlns:a16="http://schemas.microsoft.com/office/drawing/2014/main" val="3012934855"/>
                    </a:ext>
                  </a:extLst>
                </a:gridCol>
                <a:gridCol w="721154">
                  <a:extLst>
                    <a:ext uri="{9D8B030D-6E8A-4147-A177-3AD203B41FA5}">
                      <a16:colId xmlns:a16="http://schemas.microsoft.com/office/drawing/2014/main" val="3495530286"/>
                    </a:ext>
                  </a:extLst>
                </a:gridCol>
                <a:gridCol w="803104">
                  <a:extLst>
                    <a:ext uri="{9D8B030D-6E8A-4147-A177-3AD203B41FA5}">
                      <a16:colId xmlns:a16="http://schemas.microsoft.com/office/drawing/2014/main" val="148122451"/>
                    </a:ext>
                  </a:extLst>
                </a:gridCol>
                <a:gridCol w="590037">
                  <a:extLst>
                    <a:ext uri="{9D8B030D-6E8A-4147-A177-3AD203B41FA5}">
                      <a16:colId xmlns:a16="http://schemas.microsoft.com/office/drawing/2014/main" val="3080494784"/>
                    </a:ext>
                  </a:extLst>
                </a:gridCol>
                <a:gridCol w="917834">
                  <a:extLst>
                    <a:ext uri="{9D8B030D-6E8A-4147-A177-3AD203B41FA5}">
                      <a16:colId xmlns:a16="http://schemas.microsoft.com/office/drawing/2014/main" val="3938612532"/>
                    </a:ext>
                  </a:extLst>
                </a:gridCol>
                <a:gridCol w="557255">
                  <a:extLst>
                    <a:ext uri="{9D8B030D-6E8A-4147-A177-3AD203B41FA5}">
                      <a16:colId xmlns:a16="http://schemas.microsoft.com/office/drawing/2014/main" val="2880232973"/>
                    </a:ext>
                  </a:extLst>
                </a:gridCol>
                <a:gridCol w="639205">
                  <a:extLst>
                    <a:ext uri="{9D8B030D-6E8A-4147-A177-3AD203B41FA5}">
                      <a16:colId xmlns:a16="http://schemas.microsoft.com/office/drawing/2014/main" val="4236645568"/>
                    </a:ext>
                  </a:extLst>
                </a:gridCol>
                <a:gridCol w="622816">
                  <a:extLst>
                    <a:ext uri="{9D8B030D-6E8A-4147-A177-3AD203B41FA5}">
                      <a16:colId xmlns:a16="http://schemas.microsoft.com/office/drawing/2014/main" val="3121460443"/>
                    </a:ext>
                  </a:extLst>
                </a:gridCol>
                <a:gridCol w="606423">
                  <a:extLst>
                    <a:ext uri="{9D8B030D-6E8A-4147-A177-3AD203B41FA5}">
                      <a16:colId xmlns:a16="http://schemas.microsoft.com/office/drawing/2014/main" val="2647709241"/>
                    </a:ext>
                  </a:extLst>
                </a:gridCol>
              </a:tblGrid>
              <a:tr h="252174">
                <a:tc gridSpan="13">
                  <a:txBody>
                    <a:bodyPr/>
                    <a:lstStyle/>
                    <a:p>
                      <a:pPr algn="ctr" fontAlgn="b"/>
                      <a:r>
                        <a:rPr lang="en-US" sz="1600" b="1" u="none" strike="noStrike" dirty="0">
                          <a:effectLst/>
                        </a:rPr>
                        <a:t>AÑO ESCOLAR SEDE A PRIMARIA</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918993"/>
                  </a:ext>
                </a:extLst>
              </a:tr>
              <a:tr h="458379">
                <a:tc rowSpan="2">
                  <a:txBody>
                    <a:bodyPr/>
                    <a:lstStyle/>
                    <a:p>
                      <a:pPr algn="ctr" fontAlgn="ctr"/>
                      <a:r>
                        <a:rPr lang="en-US" sz="1600" b="1" u="none" strike="noStrike" dirty="0" err="1">
                          <a:effectLst/>
                        </a:rPr>
                        <a:t>Grado</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gridSpan="2">
                  <a:txBody>
                    <a:bodyPr/>
                    <a:lstStyle/>
                    <a:p>
                      <a:pPr algn="ctr" fontAlgn="ctr"/>
                      <a:r>
                        <a:rPr lang="en-US" sz="1600" b="1" u="none" strike="noStrike" dirty="0" err="1">
                          <a:effectLst/>
                        </a:rPr>
                        <a:t>Matriculados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err="1">
                          <a:effectLst/>
                        </a:rPr>
                        <a:t>Promoción</a:t>
                      </a:r>
                      <a:r>
                        <a:rPr lang="en-US" sz="1600" b="1" u="none" strike="noStrike" dirty="0">
                          <a:effectLst/>
                        </a:rPr>
                        <a:t> </a:t>
                      </a:r>
                      <a:r>
                        <a:rPr lang="en-US" sz="1600" b="1" u="none" strike="noStrike" dirty="0" err="1">
                          <a:effectLst/>
                        </a:rPr>
                        <a:t>Anticipada</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s-ES" sz="1600" b="1" u="none" strike="noStrike" dirty="0">
                          <a:effectLst/>
                        </a:rPr>
                        <a:t>Promovidos al finalizar al año </a:t>
                      </a:r>
                      <a:endParaRPr lang="es-E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a:effectLst/>
                        </a:rPr>
                        <a:t>No </a:t>
                      </a:r>
                      <a:r>
                        <a:rPr lang="en-US" sz="1600" b="1" u="none" strike="noStrike" dirty="0" err="1">
                          <a:effectLst/>
                        </a:rPr>
                        <a:t>promovidos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err="1">
                          <a:effectLst/>
                        </a:rPr>
                        <a:t>Retirados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err="1">
                          <a:effectLst/>
                        </a:rPr>
                        <a:t>Desertores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extLst>
                  <a:ext uri="{0D108BD9-81ED-4DB2-BD59-A6C34878D82A}">
                    <a16:rowId xmlns:a16="http://schemas.microsoft.com/office/drawing/2014/main" val="30300695"/>
                  </a:ext>
                </a:extLst>
              </a:tr>
              <a:tr h="277391">
                <a:tc vMerge="1">
                  <a:txBody>
                    <a:bodyPr/>
                    <a:lstStyle/>
                    <a:p>
                      <a:endParaRPr lang="en-US"/>
                    </a:p>
                  </a:txBody>
                  <a:tcPr/>
                </a:tc>
                <a:tc>
                  <a:txBody>
                    <a:bodyPr/>
                    <a:lstStyle/>
                    <a:p>
                      <a:pPr algn="ctr"/>
                      <a:r>
                        <a:rPr lang="es-MX" sz="1600" dirty="0"/>
                        <a:t>2021</a:t>
                      </a:r>
                      <a:endParaRPr lang="es-CO" sz="1600" dirty="0"/>
                    </a:p>
                  </a:txBody>
                  <a:tcPr marL="9525" marR="9525" marT="9525" marB="0" anchor="ctr">
                    <a:solidFill>
                      <a:srgbClr val="CCFF66"/>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a:r>
                        <a:rPr lang="es-MX" sz="1600" dirty="0"/>
                        <a:t>2021</a:t>
                      </a:r>
                      <a:endParaRPr lang="es-CO" sz="1600" dirty="0"/>
                    </a:p>
                  </a:txBody>
                  <a:tcPr marL="9525" marR="9525" marT="9525" marB="0" anchor="ctr">
                    <a:solidFill>
                      <a:srgbClr val="CCFF66"/>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a:r>
                        <a:rPr lang="es-MX" sz="1600" dirty="0"/>
                        <a:t>2021</a:t>
                      </a:r>
                      <a:endParaRPr lang="es-CO" sz="1600" dirty="0"/>
                    </a:p>
                  </a:txBody>
                  <a:tcPr marL="9525" marR="9525" marT="9525" marB="0" anchor="ctr">
                    <a:solidFill>
                      <a:srgbClr val="CCFF66"/>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a:r>
                        <a:rPr lang="es-MX" sz="1600" dirty="0"/>
                        <a:t>2021</a:t>
                      </a:r>
                      <a:endParaRPr lang="es-CO" sz="1600" dirty="0"/>
                    </a:p>
                  </a:txBody>
                  <a:tcPr marL="9525" marR="9525" marT="9525" marB="0" anchor="ctr">
                    <a:solidFill>
                      <a:srgbClr val="CCFF66"/>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a:r>
                        <a:rPr lang="es-MX" sz="1600" dirty="0"/>
                        <a:t>2021</a:t>
                      </a:r>
                      <a:endParaRPr lang="es-CO" sz="1600" dirty="0"/>
                    </a:p>
                  </a:txBody>
                  <a:tcPr marL="9525" marR="9525" marT="9525" marB="0" anchor="ctr">
                    <a:solidFill>
                      <a:srgbClr val="CCFF66"/>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a:r>
                        <a:rPr lang="es-MX" sz="1600" dirty="0"/>
                        <a:t>2021</a:t>
                      </a:r>
                      <a:endParaRPr lang="es-CO" sz="1600" dirty="0"/>
                    </a:p>
                  </a:txBody>
                  <a:tcPr marL="9525" marR="9525" marT="9525" marB="0" anchor="ctr">
                    <a:solidFill>
                      <a:srgbClr val="CCFF66"/>
                    </a:solidFill>
                  </a:tcPr>
                </a:tc>
                <a:tc>
                  <a:txBody>
                    <a:bodyPr/>
                    <a:lstStyle/>
                    <a:p>
                      <a:pPr algn="ctr"/>
                      <a:r>
                        <a:rPr lang="es-MX" sz="1600" dirty="0"/>
                        <a:t>2022</a:t>
                      </a:r>
                      <a:endParaRPr lang="es-CO" sz="1600" dirty="0"/>
                    </a:p>
                  </a:txBody>
                  <a:tcPr marL="9525" marR="9525" marT="9525" marB="0" anchor="ctr">
                    <a:solidFill>
                      <a:srgbClr val="FFCCFF"/>
                    </a:solidFill>
                  </a:tcPr>
                </a:tc>
                <a:extLst>
                  <a:ext uri="{0D108BD9-81ED-4DB2-BD59-A6C34878D82A}">
                    <a16:rowId xmlns:a16="http://schemas.microsoft.com/office/drawing/2014/main" val="927987025"/>
                  </a:ext>
                </a:extLst>
              </a:tr>
              <a:tr h="252174">
                <a:tc>
                  <a:txBody>
                    <a:bodyPr/>
                    <a:lstStyle/>
                    <a:p>
                      <a:pPr algn="ctr" fontAlgn="b"/>
                      <a:r>
                        <a:rPr lang="en-US" sz="1600" b="1" u="none" strike="noStrike" dirty="0">
                          <a:effectLst/>
                        </a:rPr>
                        <a:t>0</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a:r>
                        <a:rPr lang="es-MX" sz="1600" dirty="0"/>
                        <a:t>74</a:t>
                      </a:r>
                      <a:endParaRPr lang="es-CO" sz="1600" dirty="0"/>
                    </a:p>
                  </a:txBody>
                  <a:tcPr marL="9525" marR="9525" marT="9525" marB="0" anchor="ctr">
                    <a:solidFill>
                      <a:srgbClr val="CCFF66"/>
                    </a:solidFill>
                  </a:tcPr>
                </a:tc>
                <a:tc>
                  <a:txBody>
                    <a:bodyPr/>
                    <a:lstStyle/>
                    <a:p>
                      <a:pPr algn="ctr"/>
                      <a:r>
                        <a:rPr lang="es-MX" sz="1600" dirty="0"/>
                        <a:t>88</a:t>
                      </a:r>
                      <a:endParaRPr lang="es-CO" sz="1600" dirty="0"/>
                    </a:p>
                  </a:txBody>
                  <a:tcPr marL="9525" marR="9525" marT="9525" marB="0" anchor="ctr">
                    <a:solidFill>
                      <a:srgbClr val="FFCCFF"/>
                    </a:solidFill>
                  </a:tcPr>
                </a:tc>
                <a:tc>
                  <a:txBody>
                    <a:bodyPr/>
                    <a:lstStyle/>
                    <a:p>
                      <a:pPr algn="ctr"/>
                      <a:r>
                        <a:rPr lang="es-MX" sz="1600" dirty="0"/>
                        <a:t>2</a:t>
                      </a:r>
                      <a:endParaRPr lang="es-CO" sz="1600" dirty="0"/>
                    </a:p>
                  </a:txBody>
                  <a:tcPr marL="9525" marR="9525" marT="9525" marB="0" anchor="ctr">
                    <a:solidFill>
                      <a:srgbClr val="CCFF66"/>
                    </a:solidFill>
                  </a:tcPr>
                </a:tc>
                <a:tc>
                  <a:txBody>
                    <a:bodyPr/>
                    <a:lstStyle/>
                    <a:p>
                      <a:pPr algn="ctr"/>
                      <a:r>
                        <a:rPr lang="es-MX" sz="1600" dirty="0"/>
                        <a:t>0</a:t>
                      </a:r>
                      <a:endParaRPr lang="es-CO" sz="1600" dirty="0"/>
                    </a:p>
                  </a:txBody>
                  <a:tcPr marL="9525" marR="9525" marT="9525" marB="0" anchor="ctr">
                    <a:solidFill>
                      <a:srgbClr val="FFCCFF"/>
                    </a:solidFill>
                  </a:tcPr>
                </a:tc>
                <a:tc>
                  <a:txBody>
                    <a:bodyPr/>
                    <a:lstStyle/>
                    <a:p>
                      <a:pPr algn="ctr"/>
                      <a:r>
                        <a:rPr lang="es-MX" sz="1600" dirty="0"/>
                        <a:t>74</a:t>
                      </a:r>
                      <a:endParaRPr lang="es-CO" sz="1600" dirty="0"/>
                    </a:p>
                  </a:txBody>
                  <a:tcPr marL="9525" marR="9525" marT="9525" marB="0" anchor="ctr">
                    <a:solidFill>
                      <a:srgbClr val="CCFF66"/>
                    </a:solidFill>
                  </a:tcPr>
                </a:tc>
                <a:tc>
                  <a:txBody>
                    <a:bodyPr/>
                    <a:lstStyle/>
                    <a:p>
                      <a:pPr algn="ctr"/>
                      <a:r>
                        <a:rPr lang="es-MX" sz="1600" dirty="0"/>
                        <a:t>88</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0</a:t>
                      </a:r>
                      <a:endParaRPr lang="es-CO" sz="1600" dirty="0"/>
                    </a:p>
                  </a:txBody>
                  <a:tcPr marL="9525" marR="9525" marT="9525" marB="0" anchor="ctr">
                    <a:solidFill>
                      <a:srgbClr val="FFCCFF"/>
                    </a:solidFill>
                  </a:tcPr>
                </a:tc>
                <a:tc>
                  <a:txBody>
                    <a:bodyPr/>
                    <a:lstStyle/>
                    <a:p>
                      <a:pPr algn="ctr"/>
                      <a:r>
                        <a:rPr lang="es-MX" sz="1600" dirty="0"/>
                        <a:t>27</a:t>
                      </a:r>
                      <a:endParaRPr lang="es-CO" sz="1600" dirty="0"/>
                    </a:p>
                  </a:txBody>
                  <a:tcPr marL="9525" marR="9525" marT="9525" marB="0" anchor="ctr">
                    <a:solidFill>
                      <a:srgbClr val="CCFF66"/>
                    </a:solidFill>
                  </a:tcPr>
                </a:tc>
                <a:tc>
                  <a:txBody>
                    <a:bodyPr/>
                    <a:lstStyle/>
                    <a:p>
                      <a:pPr algn="ctr"/>
                      <a:r>
                        <a:rPr lang="es-MX" sz="1600" dirty="0"/>
                        <a:t>20</a:t>
                      </a:r>
                      <a:endParaRPr lang="es-CO" sz="1600" dirty="0"/>
                    </a:p>
                  </a:txBody>
                  <a:tcPr marL="9525" marR="9525" marT="9525" marB="0" anchor="ctr">
                    <a:solidFill>
                      <a:srgbClr val="FFCCFF"/>
                    </a:solidFill>
                  </a:tcPr>
                </a:tc>
                <a:tc>
                  <a:txBody>
                    <a:bodyPr/>
                    <a:lstStyle/>
                    <a:p>
                      <a:pPr algn="ctr"/>
                      <a:r>
                        <a:rPr lang="es-MX" sz="1600" dirty="0"/>
                        <a:t>6</a:t>
                      </a:r>
                      <a:endParaRPr lang="es-CO" sz="1600" dirty="0"/>
                    </a:p>
                  </a:txBody>
                  <a:tcPr marL="9525" marR="9525" marT="9525" marB="0" anchor="ctr">
                    <a:solidFill>
                      <a:srgbClr val="CCFF66"/>
                    </a:solidFill>
                  </a:tcPr>
                </a:tc>
                <a:tc>
                  <a:txBody>
                    <a:bodyPr/>
                    <a:lstStyle/>
                    <a:p>
                      <a:pPr algn="ctr"/>
                      <a:r>
                        <a:rPr lang="es-MX" sz="1600" dirty="0"/>
                        <a:t>5</a:t>
                      </a:r>
                      <a:endParaRPr lang="es-CO" sz="1600" dirty="0"/>
                    </a:p>
                  </a:txBody>
                  <a:tcPr marL="9525" marR="9525" marT="9525" marB="0" anchor="ctr">
                    <a:solidFill>
                      <a:srgbClr val="FFCCFF"/>
                    </a:solidFill>
                  </a:tcPr>
                </a:tc>
                <a:extLst>
                  <a:ext uri="{0D108BD9-81ED-4DB2-BD59-A6C34878D82A}">
                    <a16:rowId xmlns:a16="http://schemas.microsoft.com/office/drawing/2014/main" val="1709452567"/>
                  </a:ext>
                </a:extLst>
              </a:tr>
              <a:tr h="234522">
                <a:tc>
                  <a:txBody>
                    <a:bodyPr/>
                    <a:lstStyle/>
                    <a:p>
                      <a:pPr algn="ctr" fontAlgn="b"/>
                      <a:r>
                        <a:rPr lang="en-US" sz="1600" b="1" u="none" strike="noStrike" dirty="0">
                          <a:effectLst/>
                        </a:rPr>
                        <a:t>1</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a:r>
                        <a:rPr lang="es-MX" sz="1600" dirty="0"/>
                        <a:t>123</a:t>
                      </a:r>
                      <a:endParaRPr lang="es-CO" sz="1600" dirty="0"/>
                    </a:p>
                  </a:txBody>
                  <a:tcPr marL="9525" marR="9525" marT="9525" marB="0" anchor="ctr">
                    <a:solidFill>
                      <a:srgbClr val="CCFF66"/>
                    </a:solidFill>
                  </a:tcPr>
                </a:tc>
                <a:tc>
                  <a:txBody>
                    <a:bodyPr/>
                    <a:lstStyle/>
                    <a:p>
                      <a:pPr algn="ctr"/>
                      <a:r>
                        <a:rPr lang="es-MX" sz="1600" dirty="0"/>
                        <a:t>133</a:t>
                      </a:r>
                      <a:endParaRPr lang="es-CO" sz="1600" dirty="0"/>
                    </a:p>
                  </a:txBody>
                  <a:tcPr marL="9525" marR="9525" marT="9525" marB="0" anchor="ctr">
                    <a:solidFill>
                      <a:srgbClr val="FFCCFF"/>
                    </a:solidFill>
                  </a:tcPr>
                </a:tc>
                <a:tc>
                  <a:txBody>
                    <a:bodyPr/>
                    <a:lstStyle/>
                    <a:p>
                      <a:pPr algn="ctr"/>
                      <a:r>
                        <a:rPr lang="es-MX" sz="1600" dirty="0"/>
                        <a:t>2</a:t>
                      </a:r>
                      <a:endParaRPr lang="es-CO" sz="1600" dirty="0"/>
                    </a:p>
                  </a:txBody>
                  <a:tcPr marL="9525" marR="9525" marT="9525" marB="0" anchor="ctr">
                    <a:solidFill>
                      <a:srgbClr val="CCFF66"/>
                    </a:solidFill>
                  </a:tcPr>
                </a:tc>
                <a:tc>
                  <a:txBody>
                    <a:bodyPr/>
                    <a:lstStyle/>
                    <a:p>
                      <a:pPr algn="ctr"/>
                      <a:r>
                        <a:rPr lang="es-MX" sz="1600" dirty="0"/>
                        <a:t>1</a:t>
                      </a:r>
                      <a:endParaRPr lang="es-CO" sz="1600" dirty="0"/>
                    </a:p>
                  </a:txBody>
                  <a:tcPr marL="9525" marR="9525" marT="9525" marB="0" anchor="ctr">
                    <a:solidFill>
                      <a:srgbClr val="FFCCFF"/>
                    </a:solidFill>
                  </a:tcPr>
                </a:tc>
                <a:tc>
                  <a:txBody>
                    <a:bodyPr/>
                    <a:lstStyle/>
                    <a:p>
                      <a:pPr algn="ctr"/>
                      <a:r>
                        <a:rPr lang="es-MX" sz="1600" dirty="0"/>
                        <a:t>114</a:t>
                      </a:r>
                      <a:endParaRPr lang="es-CO" sz="1600" dirty="0"/>
                    </a:p>
                  </a:txBody>
                  <a:tcPr marL="9525" marR="9525" marT="9525" marB="0" anchor="ctr">
                    <a:solidFill>
                      <a:srgbClr val="CCFF66"/>
                    </a:solidFill>
                  </a:tcPr>
                </a:tc>
                <a:tc>
                  <a:txBody>
                    <a:bodyPr/>
                    <a:lstStyle/>
                    <a:p>
                      <a:pPr algn="ctr"/>
                      <a:r>
                        <a:rPr lang="es-MX" sz="1600" dirty="0"/>
                        <a:t>116</a:t>
                      </a:r>
                      <a:endParaRPr lang="es-CO" sz="1600" dirty="0"/>
                    </a:p>
                  </a:txBody>
                  <a:tcPr marL="9525" marR="9525" marT="9525" marB="0" anchor="ctr">
                    <a:solidFill>
                      <a:srgbClr val="FFCCFF"/>
                    </a:solidFill>
                  </a:tcPr>
                </a:tc>
                <a:tc>
                  <a:txBody>
                    <a:bodyPr/>
                    <a:lstStyle/>
                    <a:p>
                      <a:pPr algn="ctr"/>
                      <a:r>
                        <a:rPr lang="es-MX" sz="1600" dirty="0"/>
                        <a:t>3</a:t>
                      </a:r>
                      <a:endParaRPr lang="es-CO" sz="1600" dirty="0"/>
                    </a:p>
                  </a:txBody>
                  <a:tcPr marL="9525" marR="9525" marT="9525" marB="0" anchor="ctr">
                    <a:solidFill>
                      <a:srgbClr val="CCFF66"/>
                    </a:solidFill>
                  </a:tcPr>
                </a:tc>
                <a:tc>
                  <a:txBody>
                    <a:bodyPr/>
                    <a:lstStyle/>
                    <a:p>
                      <a:pPr algn="ctr"/>
                      <a:r>
                        <a:rPr lang="es-MX" sz="1600" dirty="0"/>
                        <a:t>15</a:t>
                      </a:r>
                      <a:endParaRPr lang="es-CO" sz="1600" dirty="0"/>
                    </a:p>
                  </a:txBody>
                  <a:tcPr marL="9525" marR="9525" marT="9525" marB="0" anchor="ctr">
                    <a:solidFill>
                      <a:srgbClr val="FFCCFF"/>
                    </a:solidFill>
                  </a:tcPr>
                </a:tc>
                <a:tc>
                  <a:txBody>
                    <a:bodyPr/>
                    <a:lstStyle/>
                    <a:p>
                      <a:pPr algn="ctr"/>
                      <a:r>
                        <a:rPr lang="es-MX" sz="1600" dirty="0"/>
                        <a:t>30</a:t>
                      </a:r>
                      <a:endParaRPr lang="es-CO" sz="1600" dirty="0"/>
                    </a:p>
                  </a:txBody>
                  <a:tcPr marL="9525" marR="9525" marT="9525" marB="0" anchor="ctr">
                    <a:solidFill>
                      <a:srgbClr val="CCFF66"/>
                    </a:solidFill>
                  </a:tcPr>
                </a:tc>
                <a:tc>
                  <a:txBody>
                    <a:bodyPr/>
                    <a:lstStyle/>
                    <a:p>
                      <a:pPr algn="ctr"/>
                      <a:r>
                        <a:rPr lang="es-MX" sz="1600" dirty="0"/>
                        <a:t>19</a:t>
                      </a:r>
                      <a:endParaRPr lang="es-CO" sz="1600" dirty="0"/>
                    </a:p>
                  </a:txBody>
                  <a:tcPr marL="9525" marR="9525" marT="9525" marB="0" anchor="ctr">
                    <a:solidFill>
                      <a:srgbClr val="FFCCFF"/>
                    </a:solidFill>
                  </a:tcPr>
                </a:tc>
                <a:tc>
                  <a:txBody>
                    <a:bodyPr/>
                    <a:lstStyle/>
                    <a:p>
                      <a:pPr algn="ctr"/>
                      <a:r>
                        <a:rPr lang="es-MX" sz="1600" dirty="0"/>
                        <a:t>7</a:t>
                      </a:r>
                      <a:endParaRPr lang="es-CO" sz="1600" dirty="0"/>
                    </a:p>
                  </a:txBody>
                  <a:tcPr marL="9525" marR="9525" marT="9525" marB="0" anchor="ctr">
                    <a:solidFill>
                      <a:srgbClr val="CCFF66"/>
                    </a:solidFill>
                  </a:tcPr>
                </a:tc>
                <a:tc>
                  <a:txBody>
                    <a:bodyPr/>
                    <a:lstStyle/>
                    <a:p>
                      <a:pPr algn="ctr"/>
                      <a:r>
                        <a:rPr lang="es-MX" sz="1600" dirty="0"/>
                        <a:t>8</a:t>
                      </a:r>
                      <a:endParaRPr lang="es-CO" sz="1600" dirty="0"/>
                    </a:p>
                  </a:txBody>
                  <a:tcPr marL="9525" marR="9525" marT="9525" marB="0" anchor="ctr">
                    <a:solidFill>
                      <a:srgbClr val="FFCCFF"/>
                    </a:solidFill>
                  </a:tcPr>
                </a:tc>
                <a:extLst>
                  <a:ext uri="{0D108BD9-81ED-4DB2-BD59-A6C34878D82A}">
                    <a16:rowId xmlns:a16="http://schemas.microsoft.com/office/drawing/2014/main" val="773483613"/>
                  </a:ext>
                </a:extLst>
              </a:tr>
              <a:tr h="252174">
                <a:tc>
                  <a:txBody>
                    <a:bodyPr/>
                    <a:lstStyle/>
                    <a:p>
                      <a:pPr algn="ctr" fontAlgn="b"/>
                      <a:r>
                        <a:rPr lang="en-US" sz="1600" b="1" u="none" strike="noStrike" dirty="0">
                          <a:effectLst/>
                        </a:rPr>
                        <a:t>2</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a:r>
                        <a:rPr lang="es-MX" sz="1600" dirty="0"/>
                        <a:t>108</a:t>
                      </a:r>
                      <a:endParaRPr lang="es-CO" sz="1600" dirty="0"/>
                    </a:p>
                  </a:txBody>
                  <a:tcPr marL="9525" marR="9525" marT="9525" marB="0" anchor="ctr">
                    <a:solidFill>
                      <a:srgbClr val="CCFF66"/>
                    </a:solidFill>
                  </a:tcPr>
                </a:tc>
                <a:tc>
                  <a:txBody>
                    <a:bodyPr/>
                    <a:lstStyle/>
                    <a:p>
                      <a:pPr algn="ctr"/>
                      <a:r>
                        <a:rPr lang="es-MX" sz="1600" dirty="0"/>
                        <a:t>112</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2</a:t>
                      </a:r>
                      <a:endParaRPr lang="es-CO" sz="1600" dirty="0"/>
                    </a:p>
                  </a:txBody>
                  <a:tcPr marL="9525" marR="9525" marT="9525" marB="0" anchor="ctr">
                    <a:solidFill>
                      <a:srgbClr val="FFCCFF"/>
                    </a:solidFill>
                  </a:tcPr>
                </a:tc>
                <a:tc>
                  <a:txBody>
                    <a:bodyPr/>
                    <a:lstStyle/>
                    <a:p>
                      <a:pPr algn="ctr"/>
                      <a:r>
                        <a:rPr lang="es-MX" sz="1600" dirty="0"/>
                        <a:t>86</a:t>
                      </a:r>
                      <a:endParaRPr lang="es-CO" sz="1600" dirty="0"/>
                    </a:p>
                  </a:txBody>
                  <a:tcPr marL="9525" marR="9525" marT="9525" marB="0" anchor="ctr">
                    <a:solidFill>
                      <a:srgbClr val="CCFF66"/>
                    </a:solidFill>
                  </a:tcPr>
                </a:tc>
                <a:tc>
                  <a:txBody>
                    <a:bodyPr/>
                    <a:lstStyle/>
                    <a:p>
                      <a:pPr algn="ctr"/>
                      <a:r>
                        <a:rPr lang="es-MX" sz="1600" dirty="0"/>
                        <a:t>106</a:t>
                      </a:r>
                      <a:endParaRPr lang="es-CO" sz="1600" dirty="0"/>
                    </a:p>
                  </a:txBody>
                  <a:tcPr marL="9525" marR="9525" marT="9525" marB="0" anchor="ctr">
                    <a:solidFill>
                      <a:srgbClr val="FFCCFF"/>
                    </a:solidFill>
                  </a:tcPr>
                </a:tc>
                <a:tc>
                  <a:txBody>
                    <a:bodyPr/>
                    <a:lstStyle/>
                    <a:p>
                      <a:pPr algn="ctr"/>
                      <a:r>
                        <a:rPr lang="es-MX" sz="1600" dirty="0"/>
                        <a:t>10</a:t>
                      </a:r>
                      <a:endParaRPr lang="es-CO" sz="1600" dirty="0"/>
                    </a:p>
                  </a:txBody>
                  <a:tcPr marL="9525" marR="9525" marT="9525" marB="0" anchor="ctr">
                    <a:solidFill>
                      <a:srgbClr val="CCFF66"/>
                    </a:solidFill>
                  </a:tcPr>
                </a:tc>
                <a:tc>
                  <a:txBody>
                    <a:bodyPr/>
                    <a:lstStyle/>
                    <a:p>
                      <a:pPr algn="ctr"/>
                      <a:r>
                        <a:rPr lang="es-MX" sz="1600" dirty="0"/>
                        <a:t>6</a:t>
                      </a:r>
                      <a:endParaRPr lang="es-CO" sz="1600" dirty="0"/>
                    </a:p>
                  </a:txBody>
                  <a:tcPr marL="9525" marR="9525" marT="9525" marB="0" anchor="ctr">
                    <a:solidFill>
                      <a:srgbClr val="FFCCFF"/>
                    </a:solidFill>
                  </a:tcPr>
                </a:tc>
                <a:tc>
                  <a:txBody>
                    <a:bodyPr/>
                    <a:lstStyle/>
                    <a:p>
                      <a:pPr algn="ctr"/>
                      <a:r>
                        <a:rPr lang="es-MX" sz="1600" dirty="0"/>
                        <a:t>23</a:t>
                      </a:r>
                      <a:endParaRPr lang="es-CO" sz="1600" dirty="0"/>
                    </a:p>
                  </a:txBody>
                  <a:tcPr marL="9525" marR="9525" marT="9525" marB="0" anchor="ctr">
                    <a:solidFill>
                      <a:srgbClr val="CCFF66"/>
                    </a:solidFill>
                  </a:tcPr>
                </a:tc>
                <a:tc>
                  <a:txBody>
                    <a:bodyPr/>
                    <a:lstStyle/>
                    <a:p>
                      <a:pPr algn="ctr"/>
                      <a:r>
                        <a:rPr lang="es-MX" sz="1600" dirty="0"/>
                        <a:t>42</a:t>
                      </a:r>
                      <a:endParaRPr lang="es-CO" sz="1600" dirty="0"/>
                    </a:p>
                  </a:txBody>
                  <a:tcPr marL="9525" marR="9525" marT="9525" marB="0" anchor="ctr">
                    <a:solidFill>
                      <a:srgbClr val="FFCCFF"/>
                    </a:solidFill>
                  </a:tcPr>
                </a:tc>
                <a:tc>
                  <a:txBody>
                    <a:bodyPr/>
                    <a:lstStyle/>
                    <a:p>
                      <a:pPr algn="ctr"/>
                      <a:r>
                        <a:rPr lang="es-MX" sz="1600" dirty="0"/>
                        <a:t>2</a:t>
                      </a:r>
                      <a:endParaRPr lang="es-CO" sz="1600" dirty="0"/>
                    </a:p>
                  </a:txBody>
                  <a:tcPr marL="9525" marR="9525" marT="9525" marB="0" anchor="ctr">
                    <a:solidFill>
                      <a:srgbClr val="CCFF66"/>
                    </a:solidFill>
                  </a:tcPr>
                </a:tc>
                <a:tc>
                  <a:txBody>
                    <a:bodyPr/>
                    <a:lstStyle/>
                    <a:p>
                      <a:pPr algn="ctr"/>
                      <a:r>
                        <a:rPr lang="es-MX" sz="1600" dirty="0"/>
                        <a:t>4</a:t>
                      </a:r>
                      <a:endParaRPr lang="es-CO" sz="1600" dirty="0"/>
                    </a:p>
                  </a:txBody>
                  <a:tcPr marL="9525" marR="9525" marT="9525" marB="0" anchor="ctr">
                    <a:solidFill>
                      <a:srgbClr val="FFCCFF"/>
                    </a:solidFill>
                  </a:tcPr>
                </a:tc>
                <a:extLst>
                  <a:ext uri="{0D108BD9-81ED-4DB2-BD59-A6C34878D82A}">
                    <a16:rowId xmlns:a16="http://schemas.microsoft.com/office/drawing/2014/main" val="3740990270"/>
                  </a:ext>
                </a:extLst>
              </a:tr>
              <a:tr h="239565">
                <a:tc>
                  <a:txBody>
                    <a:bodyPr/>
                    <a:lstStyle/>
                    <a:p>
                      <a:pPr algn="ctr" fontAlgn="b"/>
                      <a:r>
                        <a:rPr lang="en-US" sz="1600" b="1" u="none" strike="noStrike" dirty="0">
                          <a:effectLst/>
                        </a:rPr>
                        <a:t>3</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a:r>
                        <a:rPr lang="es-MX" sz="1600" dirty="0"/>
                        <a:t>104</a:t>
                      </a:r>
                      <a:endParaRPr lang="es-CO" sz="1600" dirty="0"/>
                    </a:p>
                  </a:txBody>
                  <a:tcPr marL="9525" marR="9525" marT="9525" marB="0" anchor="ctr">
                    <a:solidFill>
                      <a:srgbClr val="CCFF66"/>
                    </a:solidFill>
                  </a:tcPr>
                </a:tc>
                <a:tc>
                  <a:txBody>
                    <a:bodyPr/>
                    <a:lstStyle/>
                    <a:p>
                      <a:pPr algn="ctr"/>
                      <a:r>
                        <a:rPr lang="es-MX" sz="1600" dirty="0"/>
                        <a:t>138</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1</a:t>
                      </a:r>
                      <a:endParaRPr lang="es-CO" sz="1600" dirty="0"/>
                    </a:p>
                  </a:txBody>
                  <a:tcPr marL="9525" marR="9525" marT="9525" marB="0" anchor="ctr">
                    <a:solidFill>
                      <a:srgbClr val="FFCCFF"/>
                    </a:solidFill>
                  </a:tcPr>
                </a:tc>
                <a:tc>
                  <a:txBody>
                    <a:bodyPr/>
                    <a:lstStyle/>
                    <a:p>
                      <a:pPr algn="ctr"/>
                      <a:r>
                        <a:rPr lang="es-MX" sz="1600" dirty="0"/>
                        <a:t>95</a:t>
                      </a:r>
                      <a:endParaRPr lang="es-CO" sz="1600" dirty="0"/>
                    </a:p>
                  </a:txBody>
                  <a:tcPr marL="9525" marR="9525" marT="9525" marB="0" anchor="ctr">
                    <a:solidFill>
                      <a:srgbClr val="CCFF66"/>
                    </a:solidFill>
                  </a:tcPr>
                </a:tc>
                <a:tc>
                  <a:txBody>
                    <a:bodyPr/>
                    <a:lstStyle/>
                    <a:p>
                      <a:pPr algn="ctr"/>
                      <a:r>
                        <a:rPr lang="es-MX" sz="1600" dirty="0"/>
                        <a:t>115</a:t>
                      </a:r>
                      <a:endParaRPr lang="es-CO" sz="1600" dirty="0"/>
                    </a:p>
                  </a:txBody>
                  <a:tcPr marL="9525" marR="9525" marT="9525" marB="0" anchor="ctr">
                    <a:solidFill>
                      <a:srgbClr val="FFCCFF"/>
                    </a:solidFill>
                  </a:tcPr>
                </a:tc>
                <a:tc>
                  <a:txBody>
                    <a:bodyPr/>
                    <a:lstStyle/>
                    <a:p>
                      <a:pPr algn="ctr"/>
                      <a:r>
                        <a:rPr lang="es-MX" sz="1600" dirty="0"/>
                        <a:t>8</a:t>
                      </a:r>
                      <a:endParaRPr lang="es-CO" sz="1600" dirty="0"/>
                    </a:p>
                  </a:txBody>
                  <a:tcPr marL="9525" marR="9525" marT="9525" marB="0" anchor="ctr">
                    <a:solidFill>
                      <a:srgbClr val="CCFF66"/>
                    </a:solidFill>
                  </a:tcPr>
                </a:tc>
                <a:tc>
                  <a:txBody>
                    <a:bodyPr/>
                    <a:lstStyle/>
                    <a:p>
                      <a:pPr algn="ctr"/>
                      <a:r>
                        <a:rPr lang="es-MX" sz="1600" dirty="0"/>
                        <a:t>11</a:t>
                      </a:r>
                      <a:endParaRPr lang="es-CO" sz="1600" dirty="0"/>
                    </a:p>
                  </a:txBody>
                  <a:tcPr marL="9525" marR="9525" marT="9525" marB="0" anchor="ctr">
                    <a:solidFill>
                      <a:srgbClr val="FFCCFF"/>
                    </a:solidFill>
                  </a:tcPr>
                </a:tc>
                <a:tc>
                  <a:txBody>
                    <a:bodyPr/>
                    <a:lstStyle/>
                    <a:p>
                      <a:pPr algn="ctr"/>
                      <a:r>
                        <a:rPr lang="es-MX" sz="1600" dirty="0"/>
                        <a:t>29</a:t>
                      </a:r>
                      <a:endParaRPr lang="es-CO" sz="1600" dirty="0"/>
                    </a:p>
                  </a:txBody>
                  <a:tcPr marL="9525" marR="9525" marT="9525" marB="0" anchor="ctr">
                    <a:solidFill>
                      <a:srgbClr val="CCFF66"/>
                    </a:solidFill>
                  </a:tcPr>
                </a:tc>
                <a:tc>
                  <a:txBody>
                    <a:bodyPr/>
                    <a:lstStyle/>
                    <a:p>
                      <a:pPr algn="ctr"/>
                      <a:r>
                        <a:rPr lang="es-MX" sz="1600" dirty="0"/>
                        <a:t>11</a:t>
                      </a:r>
                      <a:endParaRPr lang="es-CO" sz="1600" dirty="0"/>
                    </a:p>
                  </a:txBody>
                  <a:tcPr marL="9525" marR="9525" marT="9525" marB="0" anchor="ctr">
                    <a:solidFill>
                      <a:srgbClr val="FFCCFF"/>
                    </a:solidFill>
                  </a:tcPr>
                </a:tc>
                <a:tc>
                  <a:txBody>
                    <a:bodyPr/>
                    <a:lstStyle/>
                    <a:p>
                      <a:pPr algn="ctr"/>
                      <a:r>
                        <a:rPr lang="es-MX" sz="1600" dirty="0"/>
                        <a:t>3</a:t>
                      </a:r>
                      <a:endParaRPr lang="es-CO" sz="1600" dirty="0"/>
                    </a:p>
                  </a:txBody>
                  <a:tcPr marL="9525" marR="9525" marT="9525" marB="0" anchor="ctr">
                    <a:solidFill>
                      <a:srgbClr val="CCFF66"/>
                    </a:solidFill>
                  </a:tcPr>
                </a:tc>
                <a:tc>
                  <a:txBody>
                    <a:bodyPr/>
                    <a:lstStyle/>
                    <a:p>
                      <a:pPr algn="ctr"/>
                      <a:r>
                        <a:rPr lang="es-MX" sz="1600" dirty="0"/>
                        <a:t>2</a:t>
                      </a:r>
                      <a:endParaRPr lang="es-CO" sz="1600" dirty="0"/>
                    </a:p>
                  </a:txBody>
                  <a:tcPr marL="9525" marR="9525" marT="9525" marB="0" anchor="ctr">
                    <a:solidFill>
                      <a:srgbClr val="FFCCFF"/>
                    </a:solidFill>
                  </a:tcPr>
                </a:tc>
                <a:extLst>
                  <a:ext uri="{0D108BD9-81ED-4DB2-BD59-A6C34878D82A}">
                    <a16:rowId xmlns:a16="http://schemas.microsoft.com/office/drawing/2014/main" val="805235384"/>
                  </a:ext>
                </a:extLst>
              </a:tr>
              <a:tr h="239565">
                <a:tc>
                  <a:txBody>
                    <a:bodyPr/>
                    <a:lstStyle/>
                    <a:p>
                      <a:pPr algn="ctr" fontAlgn="b"/>
                      <a:r>
                        <a:rPr lang="en-US" sz="1600" b="1" i="0" u="none" strike="noStrike" dirty="0">
                          <a:solidFill>
                            <a:srgbClr val="000000"/>
                          </a:solidFill>
                          <a:effectLst/>
                          <a:latin typeface="Calibri" panose="020F0502020204030204" pitchFamily="34" charset="0"/>
                        </a:rPr>
                        <a:t>ACEL</a:t>
                      </a:r>
                    </a:p>
                  </a:txBody>
                  <a:tcPr marL="9525" marR="9525" marT="9525" marB="0" anchor="ctr">
                    <a:solidFill>
                      <a:schemeClr val="bg2">
                        <a:lumMod val="20000"/>
                        <a:lumOff val="80000"/>
                      </a:schemeClr>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22</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0</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16</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6</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2</a:t>
                      </a:r>
                      <a:endParaRPr lang="es-CO" sz="1600" dirty="0"/>
                    </a:p>
                  </a:txBody>
                  <a:tcPr marL="9525" marR="9525" marT="9525" marB="0" anchor="ctr">
                    <a:solidFill>
                      <a:srgbClr val="FFCCFF"/>
                    </a:solidFill>
                  </a:tcPr>
                </a:tc>
                <a:tc>
                  <a:txBody>
                    <a:bodyPr/>
                    <a:lstStyle/>
                    <a:p>
                      <a:pPr algn="ctr"/>
                      <a:r>
                        <a:rPr lang="es-MX" sz="1600" dirty="0"/>
                        <a:t>0</a:t>
                      </a:r>
                      <a:endParaRPr lang="es-CO" sz="1600" dirty="0"/>
                    </a:p>
                  </a:txBody>
                  <a:tcPr marL="9525" marR="9525" marT="9525" marB="0" anchor="ctr">
                    <a:solidFill>
                      <a:srgbClr val="CCFF66"/>
                    </a:solidFill>
                  </a:tcPr>
                </a:tc>
                <a:tc>
                  <a:txBody>
                    <a:bodyPr/>
                    <a:lstStyle/>
                    <a:p>
                      <a:pPr algn="ctr"/>
                      <a:r>
                        <a:rPr lang="es-MX" sz="1600" dirty="0"/>
                        <a:t>3</a:t>
                      </a:r>
                      <a:endParaRPr lang="es-CO" sz="1600" dirty="0"/>
                    </a:p>
                  </a:txBody>
                  <a:tcPr marL="9525" marR="9525" marT="9525" marB="0" anchor="ctr">
                    <a:solidFill>
                      <a:srgbClr val="FFCCFF"/>
                    </a:solidFill>
                  </a:tcPr>
                </a:tc>
                <a:extLst>
                  <a:ext uri="{0D108BD9-81ED-4DB2-BD59-A6C34878D82A}">
                    <a16:rowId xmlns:a16="http://schemas.microsoft.com/office/drawing/2014/main" val="3619117432"/>
                  </a:ext>
                </a:extLst>
              </a:tr>
              <a:tr h="234522">
                <a:tc>
                  <a:txBody>
                    <a:bodyPr/>
                    <a:lstStyle/>
                    <a:p>
                      <a:pPr algn="ctr" fontAlgn="b"/>
                      <a:r>
                        <a:rPr lang="en-US" sz="1600" b="1" u="none" strike="noStrike" dirty="0">
                          <a:effectLst/>
                        </a:rPr>
                        <a:t>4</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a:r>
                        <a:rPr lang="es-MX" sz="1600" dirty="0"/>
                        <a:t>130</a:t>
                      </a:r>
                      <a:endParaRPr lang="es-CO" sz="1600" dirty="0"/>
                    </a:p>
                  </a:txBody>
                  <a:tcPr marL="9525" marR="9525" marT="9525" marB="0" anchor="ctr">
                    <a:solidFill>
                      <a:srgbClr val="CCFF66"/>
                    </a:solidFill>
                  </a:tcPr>
                </a:tc>
                <a:tc>
                  <a:txBody>
                    <a:bodyPr/>
                    <a:lstStyle/>
                    <a:p>
                      <a:pPr algn="ctr"/>
                      <a:r>
                        <a:rPr lang="es-MX" sz="1600" dirty="0"/>
                        <a:t>135</a:t>
                      </a:r>
                      <a:endParaRPr lang="es-CO" sz="1600" dirty="0"/>
                    </a:p>
                  </a:txBody>
                  <a:tcPr marL="9525" marR="9525" marT="9525" marB="0" anchor="ctr">
                    <a:solidFill>
                      <a:srgbClr val="FFCCFF"/>
                    </a:solidFill>
                  </a:tcPr>
                </a:tc>
                <a:tc>
                  <a:txBody>
                    <a:bodyPr/>
                    <a:lstStyle/>
                    <a:p>
                      <a:pPr algn="ctr"/>
                      <a:r>
                        <a:rPr lang="es-MX" sz="1600" dirty="0"/>
                        <a:t>1</a:t>
                      </a:r>
                      <a:endParaRPr lang="es-CO" sz="1600" dirty="0"/>
                    </a:p>
                  </a:txBody>
                  <a:tcPr marL="9525" marR="9525" marT="9525" marB="0" anchor="ctr">
                    <a:solidFill>
                      <a:srgbClr val="CCFF66"/>
                    </a:solidFill>
                  </a:tcPr>
                </a:tc>
                <a:tc>
                  <a:txBody>
                    <a:bodyPr/>
                    <a:lstStyle/>
                    <a:p>
                      <a:pPr algn="ctr"/>
                      <a:r>
                        <a:rPr lang="es-MX" sz="1600" dirty="0"/>
                        <a:t>4</a:t>
                      </a:r>
                      <a:endParaRPr lang="es-CO" sz="1600" dirty="0"/>
                    </a:p>
                  </a:txBody>
                  <a:tcPr marL="9525" marR="9525" marT="9525" marB="0" anchor="ctr">
                    <a:solidFill>
                      <a:srgbClr val="FFCCFF"/>
                    </a:solidFill>
                  </a:tcPr>
                </a:tc>
                <a:tc>
                  <a:txBody>
                    <a:bodyPr/>
                    <a:lstStyle/>
                    <a:p>
                      <a:pPr algn="ctr"/>
                      <a:r>
                        <a:rPr lang="es-MX" sz="1600" dirty="0"/>
                        <a:t>113</a:t>
                      </a:r>
                      <a:endParaRPr lang="es-CO" sz="1600" dirty="0"/>
                    </a:p>
                  </a:txBody>
                  <a:tcPr marL="9525" marR="9525" marT="9525" marB="0" anchor="ctr">
                    <a:solidFill>
                      <a:srgbClr val="CCFF66"/>
                    </a:solidFill>
                  </a:tcPr>
                </a:tc>
                <a:tc>
                  <a:txBody>
                    <a:bodyPr/>
                    <a:lstStyle/>
                    <a:p>
                      <a:pPr algn="ctr"/>
                      <a:r>
                        <a:rPr lang="es-MX" sz="1600" dirty="0"/>
                        <a:t>113</a:t>
                      </a:r>
                      <a:endParaRPr lang="es-CO" sz="1600" dirty="0"/>
                    </a:p>
                  </a:txBody>
                  <a:tcPr marL="9525" marR="9525" marT="9525" marB="0" anchor="ctr">
                    <a:solidFill>
                      <a:srgbClr val="FFCCFF"/>
                    </a:solidFill>
                  </a:tcPr>
                </a:tc>
                <a:tc>
                  <a:txBody>
                    <a:bodyPr/>
                    <a:lstStyle/>
                    <a:p>
                      <a:pPr algn="ctr"/>
                      <a:r>
                        <a:rPr lang="es-MX" sz="1600" dirty="0"/>
                        <a:t>13</a:t>
                      </a:r>
                      <a:endParaRPr lang="es-CO" sz="1600" dirty="0"/>
                    </a:p>
                  </a:txBody>
                  <a:tcPr marL="9525" marR="9525" marT="9525" marB="0" anchor="ctr">
                    <a:solidFill>
                      <a:srgbClr val="CCFF66"/>
                    </a:solidFill>
                  </a:tcPr>
                </a:tc>
                <a:tc>
                  <a:txBody>
                    <a:bodyPr/>
                    <a:lstStyle/>
                    <a:p>
                      <a:pPr algn="ctr"/>
                      <a:r>
                        <a:rPr lang="es-MX" sz="1600" dirty="0"/>
                        <a:t>22</a:t>
                      </a:r>
                      <a:endParaRPr lang="es-CO" sz="1600" dirty="0"/>
                    </a:p>
                  </a:txBody>
                  <a:tcPr marL="9525" marR="9525" marT="9525" marB="0" anchor="ctr">
                    <a:solidFill>
                      <a:srgbClr val="FFCCFF"/>
                    </a:solidFill>
                  </a:tcPr>
                </a:tc>
                <a:tc>
                  <a:txBody>
                    <a:bodyPr/>
                    <a:lstStyle/>
                    <a:p>
                      <a:pPr algn="ctr"/>
                      <a:r>
                        <a:rPr lang="es-MX" sz="1600" dirty="0"/>
                        <a:t>25</a:t>
                      </a:r>
                      <a:endParaRPr lang="es-CO" sz="1600" dirty="0"/>
                    </a:p>
                  </a:txBody>
                  <a:tcPr marL="9525" marR="9525" marT="9525" marB="0" anchor="ctr">
                    <a:solidFill>
                      <a:srgbClr val="CCFF66"/>
                    </a:solidFill>
                  </a:tcPr>
                </a:tc>
                <a:tc>
                  <a:txBody>
                    <a:bodyPr/>
                    <a:lstStyle/>
                    <a:p>
                      <a:pPr algn="ctr"/>
                      <a:r>
                        <a:rPr lang="es-MX" sz="1600" dirty="0"/>
                        <a:t>13</a:t>
                      </a:r>
                      <a:endParaRPr lang="es-CO" sz="1600" dirty="0"/>
                    </a:p>
                  </a:txBody>
                  <a:tcPr marL="9525" marR="9525" marT="9525" marB="0" anchor="ctr">
                    <a:solidFill>
                      <a:srgbClr val="FFCCFF"/>
                    </a:solidFill>
                  </a:tcPr>
                </a:tc>
                <a:tc>
                  <a:txBody>
                    <a:bodyPr/>
                    <a:lstStyle/>
                    <a:p>
                      <a:pPr algn="ctr"/>
                      <a:r>
                        <a:rPr lang="es-MX" sz="1600" dirty="0"/>
                        <a:t>3</a:t>
                      </a:r>
                      <a:endParaRPr lang="es-CO" sz="1600" dirty="0"/>
                    </a:p>
                  </a:txBody>
                  <a:tcPr marL="9525" marR="9525" marT="9525" marB="0" anchor="ctr">
                    <a:solidFill>
                      <a:srgbClr val="CCFF66"/>
                    </a:solidFill>
                  </a:tcPr>
                </a:tc>
                <a:tc>
                  <a:txBody>
                    <a:bodyPr/>
                    <a:lstStyle/>
                    <a:p>
                      <a:pPr algn="ctr"/>
                      <a:r>
                        <a:rPr lang="es-MX" sz="1600" dirty="0"/>
                        <a:t>2</a:t>
                      </a:r>
                      <a:endParaRPr lang="es-CO" sz="1600" dirty="0"/>
                    </a:p>
                  </a:txBody>
                  <a:tcPr marL="9525" marR="9525" marT="9525" marB="0" anchor="ctr">
                    <a:solidFill>
                      <a:srgbClr val="FFCCFF"/>
                    </a:solidFill>
                  </a:tcPr>
                </a:tc>
                <a:extLst>
                  <a:ext uri="{0D108BD9-81ED-4DB2-BD59-A6C34878D82A}">
                    <a16:rowId xmlns:a16="http://schemas.microsoft.com/office/drawing/2014/main" val="1664692107"/>
                  </a:ext>
                </a:extLst>
              </a:tr>
              <a:tr h="252174">
                <a:tc>
                  <a:txBody>
                    <a:bodyPr/>
                    <a:lstStyle/>
                    <a:p>
                      <a:pPr algn="ctr" fontAlgn="b"/>
                      <a:r>
                        <a:rPr lang="en-US" sz="1600" b="1" u="none" strike="noStrike" dirty="0">
                          <a:effectLst/>
                        </a:rPr>
                        <a:t>5</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a:r>
                        <a:rPr lang="es-MX" sz="1600" dirty="0"/>
                        <a:t>108</a:t>
                      </a:r>
                      <a:endParaRPr lang="es-CO" sz="1600" dirty="0"/>
                    </a:p>
                  </a:txBody>
                  <a:tcPr marL="9525" marR="9525" marT="9525" marB="0" anchor="ctr">
                    <a:solidFill>
                      <a:srgbClr val="CCFF66"/>
                    </a:solidFill>
                  </a:tcPr>
                </a:tc>
                <a:tc>
                  <a:txBody>
                    <a:bodyPr/>
                    <a:lstStyle/>
                    <a:p>
                      <a:pPr algn="ctr"/>
                      <a:r>
                        <a:rPr lang="es-MX" sz="1600" dirty="0"/>
                        <a:t>143</a:t>
                      </a:r>
                      <a:endParaRPr lang="es-CO" sz="1600" dirty="0"/>
                    </a:p>
                  </a:txBody>
                  <a:tcPr marL="9525" marR="9525" marT="9525" marB="0" anchor="ctr">
                    <a:solidFill>
                      <a:srgbClr val="FFCCFF"/>
                    </a:solidFill>
                  </a:tcPr>
                </a:tc>
                <a:tc>
                  <a:txBody>
                    <a:bodyPr/>
                    <a:lstStyle/>
                    <a:p>
                      <a:pPr algn="ctr"/>
                      <a:r>
                        <a:rPr lang="es-MX" sz="1600" dirty="0"/>
                        <a:t>2</a:t>
                      </a:r>
                      <a:endParaRPr lang="es-CO" sz="1600" dirty="0"/>
                    </a:p>
                  </a:txBody>
                  <a:tcPr marL="9525" marR="9525" marT="9525" marB="0" anchor="ctr">
                    <a:solidFill>
                      <a:srgbClr val="CCFF66"/>
                    </a:solidFill>
                  </a:tcPr>
                </a:tc>
                <a:tc>
                  <a:txBody>
                    <a:bodyPr/>
                    <a:lstStyle/>
                    <a:p>
                      <a:pPr algn="ctr"/>
                      <a:r>
                        <a:rPr lang="es-MX" sz="1600" dirty="0"/>
                        <a:t>11</a:t>
                      </a:r>
                      <a:endParaRPr lang="es-CO" sz="1600" dirty="0"/>
                    </a:p>
                  </a:txBody>
                  <a:tcPr marL="9525" marR="9525" marT="9525" marB="0" anchor="ctr">
                    <a:solidFill>
                      <a:srgbClr val="FFCCFF"/>
                    </a:solidFill>
                  </a:tcPr>
                </a:tc>
                <a:tc>
                  <a:txBody>
                    <a:bodyPr/>
                    <a:lstStyle/>
                    <a:p>
                      <a:pPr algn="ctr"/>
                      <a:r>
                        <a:rPr lang="es-MX" sz="1600" dirty="0"/>
                        <a:t>86</a:t>
                      </a:r>
                      <a:endParaRPr lang="es-CO" sz="1600" dirty="0"/>
                    </a:p>
                  </a:txBody>
                  <a:tcPr marL="9525" marR="9525" marT="9525" marB="0" anchor="ctr">
                    <a:solidFill>
                      <a:srgbClr val="CCFF66"/>
                    </a:solidFill>
                  </a:tcPr>
                </a:tc>
                <a:tc>
                  <a:txBody>
                    <a:bodyPr/>
                    <a:lstStyle/>
                    <a:p>
                      <a:pPr algn="ctr"/>
                      <a:r>
                        <a:rPr lang="es-MX" sz="1600" dirty="0"/>
                        <a:t>60</a:t>
                      </a:r>
                      <a:endParaRPr lang="es-CO" sz="1600" dirty="0"/>
                    </a:p>
                  </a:txBody>
                  <a:tcPr marL="9525" marR="9525" marT="9525" marB="0" anchor="ctr">
                    <a:solidFill>
                      <a:srgbClr val="FFCCFF"/>
                    </a:solidFill>
                  </a:tcPr>
                </a:tc>
                <a:tc>
                  <a:txBody>
                    <a:bodyPr/>
                    <a:lstStyle/>
                    <a:p>
                      <a:pPr algn="ctr"/>
                      <a:r>
                        <a:rPr lang="es-MX" sz="1600" dirty="0"/>
                        <a:t>10</a:t>
                      </a:r>
                      <a:endParaRPr lang="es-CO" sz="1600" dirty="0"/>
                    </a:p>
                  </a:txBody>
                  <a:tcPr marL="9525" marR="9525" marT="9525" marB="0" anchor="ctr">
                    <a:solidFill>
                      <a:srgbClr val="CCFF66"/>
                    </a:solidFill>
                  </a:tcPr>
                </a:tc>
                <a:tc>
                  <a:txBody>
                    <a:bodyPr/>
                    <a:lstStyle/>
                    <a:p>
                      <a:pPr algn="ctr"/>
                      <a:r>
                        <a:rPr lang="es-MX" sz="1600" dirty="0"/>
                        <a:t>15</a:t>
                      </a:r>
                      <a:endParaRPr lang="es-CO" sz="1600" dirty="0"/>
                    </a:p>
                  </a:txBody>
                  <a:tcPr marL="9525" marR="9525" marT="9525" marB="0" anchor="ctr">
                    <a:solidFill>
                      <a:srgbClr val="FFCCFF"/>
                    </a:solidFill>
                  </a:tcPr>
                </a:tc>
                <a:tc>
                  <a:txBody>
                    <a:bodyPr/>
                    <a:lstStyle/>
                    <a:p>
                      <a:pPr algn="ctr"/>
                      <a:r>
                        <a:rPr lang="es-MX" sz="1600" dirty="0"/>
                        <a:t>16</a:t>
                      </a:r>
                      <a:endParaRPr lang="es-CO" sz="1600" dirty="0"/>
                    </a:p>
                  </a:txBody>
                  <a:tcPr marL="9525" marR="9525" marT="9525" marB="0" anchor="ctr">
                    <a:solidFill>
                      <a:srgbClr val="CCFF66"/>
                    </a:solidFill>
                  </a:tcPr>
                </a:tc>
                <a:tc>
                  <a:txBody>
                    <a:bodyPr/>
                    <a:lstStyle/>
                    <a:p>
                      <a:pPr algn="ctr"/>
                      <a:r>
                        <a:rPr lang="es-MX" sz="1600" dirty="0"/>
                        <a:t>14</a:t>
                      </a:r>
                      <a:endParaRPr lang="es-CO" sz="1600" dirty="0"/>
                    </a:p>
                  </a:txBody>
                  <a:tcPr marL="9525" marR="9525" marT="9525" marB="0" anchor="ctr">
                    <a:solidFill>
                      <a:srgbClr val="FFCCFF"/>
                    </a:solidFill>
                  </a:tcPr>
                </a:tc>
                <a:tc>
                  <a:txBody>
                    <a:bodyPr/>
                    <a:lstStyle/>
                    <a:p>
                      <a:pPr algn="ctr"/>
                      <a:r>
                        <a:rPr lang="es-MX" sz="1600" dirty="0"/>
                        <a:t>1</a:t>
                      </a:r>
                      <a:endParaRPr lang="es-CO" sz="1600" dirty="0"/>
                    </a:p>
                  </a:txBody>
                  <a:tcPr marL="9525" marR="9525" marT="9525" marB="0" anchor="ctr">
                    <a:solidFill>
                      <a:srgbClr val="CCFF66"/>
                    </a:solidFill>
                  </a:tcPr>
                </a:tc>
                <a:tc>
                  <a:txBody>
                    <a:bodyPr/>
                    <a:lstStyle/>
                    <a:p>
                      <a:pPr algn="ctr"/>
                      <a:r>
                        <a:rPr lang="es-MX" sz="1600" dirty="0"/>
                        <a:t>3</a:t>
                      </a:r>
                      <a:endParaRPr lang="es-CO" sz="1600" dirty="0"/>
                    </a:p>
                  </a:txBody>
                  <a:tcPr marL="9525" marR="9525" marT="9525" marB="0" anchor="ctr">
                    <a:solidFill>
                      <a:srgbClr val="FFCCFF"/>
                    </a:solidFill>
                  </a:tcPr>
                </a:tc>
                <a:extLst>
                  <a:ext uri="{0D108BD9-81ED-4DB2-BD59-A6C34878D82A}">
                    <a16:rowId xmlns:a16="http://schemas.microsoft.com/office/drawing/2014/main" val="4143736930"/>
                  </a:ext>
                </a:extLst>
              </a:tr>
              <a:tr h="456435">
                <a:tc>
                  <a:txBody>
                    <a:bodyPr/>
                    <a:lstStyle/>
                    <a:p>
                      <a:pPr algn="ctr" fontAlgn="b"/>
                      <a:r>
                        <a:rPr lang="en-US" sz="1600" b="1" u="none" strike="noStrike" dirty="0">
                          <a:effectLst/>
                        </a:rPr>
                        <a:t>TOTAL</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a:r>
                        <a:rPr lang="es-MX" sz="1600" dirty="0"/>
                        <a:t>647</a:t>
                      </a:r>
                      <a:endParaRPr lang="es-CO" sz="1600" dirty="0"/>
                    </a:p>
                  </a:txBody>
                  <a:tcPr marL="9525" marR="9525" marT="9525" marB="0" anchor="ctr">
                    <a:solidFill>
                      <a:srgbClr val="CCFF66"/>
                    </a:solidFill>
                  </a:tcPr>
                </a:tc>
                <a:tc>
                  <a:txBody>
                    <a:bodyPr/>
                    <a:lstStyle/>
                    <a:p>
                      <a:pPr algn="ctr"/>
                      <a:r>
                        <a:rPr lang="es-MX" sz="1600" dirty="0"/>
                        <a:t>771</a:t>
                      </a:r>
                      <a:endParaRPr lang="es-CO" sz="1600" dirty="0"/>
                    </a:p>
                  </a:txBody>
                  <a:tcPr marL="9525" marR="9525" marT="9525" marB="0" anchor="ctr">
                    <a:solidFill>
                      <a:srgbClr val="FFCCFF"/>
                    </a:solidFill>
                  </a:tcPr>
                </a:tc>
                <a:tc>
                  <a:txBody>
                    <a:bodyPr/>
                    <a:lstStyle/>
                    <a:p>
                      <a:pPr algn="ctr"/>
                      <a:r>
                        <a:rPr lang="es-MX" sz="1600" dirty="0"/>
                        <a:t>7</a:t>
                      </a:r>
                      <a:endParaRPr lang="es-CO" sz="1600" dirty="0"/>
                    </a:p>
                  </a:txBody>
                  <a:tcPr marL="9525" marR="9525" marT="9525" marB="0" anchor="ctr">
                    <a:solidFill>
                      <a:srgbClr val="CCFF66"/>
                    </a:solidFill>
                  </a:tcPr>
                </a:tc>
                <a:tc>
                  <a:txBody>
                    <a:bodyPr/>
                    <a:lstStyle/>
                    <a:p>
                      <a:pPr algn="ctr"/>
                      <a:r>
                        <a:rPr lang="es-MX" sz="1600" dirty="0"/>
                        <a:t>19</a:t>
                      </a:r>
                      <a:endParaRPr lang="es-CO" sz="1600" dirty="0"/>
                    </a:p>
                  </a:txBody>
                  <a:tcPr marL="9525" marR="9525" marT="9525" marB="0" anchor="ctr">
                    <a:solidFill>
                      <a:srgbClr val="FFCCFF"/>
                    </a:solidFill>
                  </a:tcPr>
                </a:tc>
                <a:tc>
                  <a:txBody>
                    <a:bodyPr/>
                    <a:lstStyle/>
                    <a:p>
                      <a:pPr algn="ctr"/>
                      <a:r>
                        <a:rPr lang="es-MX" sz="1600" dirty="0"/>
                        <a:t>568</a:t>
                      </a:r>
                      <a:endParaRPr lang="es-CO" sz="1600" dirty="0"/>
                    </a:p>
                  </a:txBody>
                  <a:tcPr marL="9525" marR="9525" marT="9525" marB="0" anchor="ctr">
                    <a:solidFill>
                      <a:srgbClr val="CCFF66"/>
                    </a:solidFill>
                  </a:tcPr>
                </a:tc>
                <a:tc>
                  <a:txBody>
                    <a:bodyPr/>
                    <a:lstStyle/>
                    <a:p>
                      <a:pPr algn="ctr"/>
                      <a:r>
                        <a:rPr lang="es-MX" sz="1600" dirty="0"/>
                        <a:t>614</a:t>
                      </a:r>
                      <a:endParaRPr lang="es-CO" sz="1600" dirty="0"/>
                    </a:p>
                  </a:txBody>
                  <a:tcPr marL="9525" marR="9525" marT="9525" marB="0" anchor="ctr">
                    <a:solidFill>
                      <a:srgbClr val="FFCCFF"/>
                    </a:solidFill>
                  </a:tcPr>
                </a:tc>
                <a:tc>
                  <a:txBody>
                    <a:bodyPr/>
                    <a:lstStyle/>
                    <a:p>
                      <a:pPr algn="ctr"/>
                      <a:r>
                        <a:rPr lang="es-MX" sz="1600" dirty="0"/>
                        <a:t>44</a:t>
                      </a:r>
                      <a:endParaRPr lang="es-CO" sz="1600" dirty="0"/>
                    </a:p>
                  </a:txBody>
                  <a:tcPr marL="9525" marR="9525" marT="9525" marB="0" anchor="ctr">
                    <a:solidFill>
                      <a:srgbClr val="CCFF66"/>
                    </a:solidFill>
                  </a:tcPr>
                </a:tc>
                <a:tc>
                  <a:txBody>
                    <a:bodyPr/>
                    <a:lstStyle/>
                    <a:p>
                      <a:pPr algn="ctr"/>
                      <a:r>
                        <a:rPr lang="es-MX" sz="1600" dirty="0"/>
                        <a:t>75</a:t>
                      </a:r>
                      <a:endParaRPr lang="es-CO" sz="1600" dirty="0"/>
                    </a:p>
                  </a:txBody>
                  <a:tcPr marL="9525" marR="9525" marT="9525" marB="0" anchor="ctr">
                    <a:solidFill>
                      <a:srgbClr val="FFCCFF"/>
                    </a:solidFill>
                  </a:tcPr>
                </a:tc>
                <a:tc>
                  <a:txBody>
                    <a:bodyPr/>
                    <a:lstStyle/>
                    <a:p>
                      <a:pPr algn="ctr"/>
                      <a:r>
                        <a:rPr lang="es-MX" sz="1600" dirty="0"/>
                        <a:t>150</a:t>
                      </a:r>
                      <a:endParaRPr lang="es-CO" sz="1600" dirty="0"/>
                    </a:p>
                  </a:txBody>
                  <a:tcPr marL="9525" marR="9525" marT="9525" marB="0" anchor="ctr">
                    <a:solidFill>
                      <a:srgbClr val="CCFF66"/>
                    </a:solidFill>
                  </a:tcPr>
                </a:tc>
                <a:tc>
                  <a:txBody>
                    <a:bodyPr/>
                    <a:lstStyle/>
                    <a:p>
                      <a:pPr algn="ctr"/>
                      <a:r>
                        <a:rPr lang="es-MX" sz="1600" dirty="0"/>
                        <a:t>121</a:t>
                      </a:r>
                      <a:endParaRPr lang="es-CO" sz="1600" dirty="0"/>
                    </a:p>
                  </a:txBody>
                  <a:tcPr marL="9525" marR="9525" marT="9525" marB="0" anchor="ctr">
                    <a:solidFill>
                      <a:srgbClr val="FFCCFF"/>
                    </a:solidFill>
                  </a:tcPr>
                </a:tc>
                <a:tc>
                  <a:txBody>
                    <a:bodyPr/>
                    <a:lstStyle/>
                    <a:p>
                      <a:pPr algn="ctr"/>
                      <a:r>
                        <a:rPr lang="es-MX" sz="1600" dirty="0"/>
                        <a:t>22</a:t>
                      </a:r>
                      <a:endParaRPr lang="es-CO" sz="1600" dirty="0"/>
                    </a:p>
                  </a:txBody>
                  <a:tcPr marL="9525" marR="9525" marT="9525" marB="0" anchor="ctr">
                    <a:solidFill>
                      <a:srgbClr val="CCFF66"/>
                    </a:solidFill>
                  </a:tcPr>
                </a:tc>
                <a:tc>
                  <a:txBody>
                    <a:bodyPr/>
                    <a:lstStyle/>
                    <a:p>
                      <a:pPr algn="ctr"/>
                      <a:r>
                        <a:rPr lang="es-MX" sz="1600" dirty="0"/>
                        <a:t>27</a:t>
                      </a:r>
                      <a:endParaRPr lang="es-CO" sz="1600" dirty="0"/>
                    </a:p>
                  </a:txBody>
                  <a:tcPr marL="9525" marR="9525" marT="9525" marB="0" anchor="ctr">
                    <a:solidFill>
                      <a:srgbClr val="FFCCFF"/>
                    </a:solidFill>
                  </a:tcPr>
                </a:tc>
                <a:extLst>
                  <a:ext uri="{0D108BD9-81ED-4DB2-BD59-A6C34878D82A}">
                    <a16:rowId xmlns:a16="http://schemas.microsoft.com/office/drawing/2014/main" val="2382626524"/>
                  </a:ext>
                </a:extLst>
              </a:tr>
            </a:tbl>
          </a:graphicData>
        </a:graphic>
      </p:graphicFrame>
      <p:sp>
        <p:nvSpPr>
          <p:cNvPr id="5" name="CuadroTexto 4"/>
          <p:cNvSpPr txBox="1"/>
          <p:nvPr/>
        </p:nvSpPr>
        <p:spPr>
          <a:xfrm>
            <a:off x="8760296" y="1003108"/>
            <a:ext cx="3024336" cy="1077218"/>
          </a:xfrm>
          <a:prstGeom prst="rect">
            <a:avLst/>
          </a:prstGeom>
          <a:noFill/>
        </p:spPr>
        <p:txBody>
          <a:bodyPr wrap="square" rtlCol="0">
            <a:spAutoFit/>
          </a:bodyPr>
          <a:lstStyle/>
          <a:p>
            <a:pPr algn="ctr"/>
            <a:r>
              <a:rPr lang="es-CO" sz="3200" b="1" dirty="0">
                <a:solidFill>
                  <a:srgbClr val="FFFFFF"/>
                </a:solidFill>
              </a:rPr>
              <a:t>COMPARATIVO AÑO ESCOLAR</a:t>
            </a:r>
            <a:endParaRPr lang="en-US" sz="3200" b="1" dirty="0">
              <a:solidFill>
                <a:srgbClr val="FFFFFF"/>
              </a:solidFill>
            </a:endParaRPr>
          </a:p>
        </p:txBody>
      </p:sp>
      <p:sp>
        <p:nvSpPr>
          <p:cNvPr id="6" name="CuadroTexto 5"/>
          <p:cNvSpPr txBox="1"/>
          <p:nvPr/>
        </p:nvSpPr>
        <p:spPr>
          <a:xfrm>
            <a:off x="-96688" y="4365104"/>
            <a:ext cx="3312368" cy="1077218"/>
          </a:xfrm>
          <a:prstGeom prst="rect">
            <a:avLst/>
          </a:prstGeom>
          <a:noFill/>
        </p:spPr>
        <p:txBody>
          <a:bodyPr wrap="square" rtlCol="0">
            <a:spAutoFit/>
          </a:bodyPr>
          <a:lstStyle/>
          <a:p>
            <a:pPr algn="ctr"/>
            <a:r>
              <a:rPr lang="es-CO" sz="3200" b="1" dirty="0">
                <a:solidFill>
                  <a:srgbClr val="FFFFFF"/>
                </a:solidFill>
              </a:rPr>
              <a:t>AÑOS 2021 / 2022</a:t>
            </a:r>
            <a:endParaRPr lang="en-US" sz="3200" b="1" dirty="0">
              <a:solidFill>
                <a:srgbClr val="FFFFFF"/>
              </a:solidFill>
            </a:endParaRPr>
          </a:p>
        </p:txBody>
      </p:sp>
    </p:spTree>
    <p:extLst>
      <p:ext uri="{BB962C8B-B14F-4D97-AF65-F5344CB8AC3E}">
        <p14:creationId xmlns:p14="http://schemas.microsoft.com/office/powerpoint/2010/main" val="3475050121"/>
      </p:ext>
    </p:extLst>
  </p:cSld>
  <p:clrMapOvr>
    <a:masterClrMapping/>
  </p:clrMapOvr>
  <p:transition>
    <p:pull dir="l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463015574"/>
              </p:ext>
            </p:extLst>
          </p:nvPr>
        </p:nvGraphicFramePr>
        <p:xfrm>
          <a:off x="839416" y="332656"/>
          <a:ext cx="8640960" cy="3816423"/>
        </p:xfrm>
        <a:graphic>
          <a:graphicData uri="http://schemas.openxmlformats.org/drawingml/2006/table">
            <a:tbl>
              <a:tblPr>
                <a:tableStyleId>{5C22544A-7EE6-4342-B048-85BDC9FD1C3A}</a:tableStyleId>
              </a:tblPr>
              <a:tblGrid>
                <a:gridCol w="693212">
                  <a:extLst>
                    <a:ext uri="{9D8B030D-6E8A-4147-A177-3AD203B41FA5}">
                      <a16:colId xmlns:a16="http://schemas.microsoft.com/office/drawing/2014/main" val="2244378587"/>
                    </a:ext>
                  </a:extLst>
                </a:gridCol>
                <a:gridCol w="693212">
                  <a:extLst>
                    <a:ext uri="{9D8B030D-6E8A-4147-A177-3AD203B41FA5}">
                      <a16:colId xmlns:a16="http://schemas.microsoft.com/office/drawing/2014/main" val="2269578532"/>
                    </a:ext>
                  </a:extLst>
                </a:gridCol>
                <a:gridCol w="612606">
                  <a:extLst>
                    <a:ext uri="{9D8B030D-6E8A-4147-A177-3AD203B41FA5}">
                      <a16:colId xmlns:a16="http://schemas.microsoft.com/office/drawing/2014/main" val="3490260708"/>
                    </a:ext>
                  </a:extLst>
                </a:gridCol>
                <a:gridCol w="725453">
                  <a:extLst>
                    <a:ext uri="{9D8B030D-6E8A-4147-A177-3AD203B41FA5}">
                      <a16:colId xmlns:a16="http://schemas.microsoft.com/office/drawing/2014/main" val="239242661"/>
                    </a:ext>
                  </a:extLst>
                </a:gridCol>
                <a:gridCol w="548119">
                  <a:extLst>
                    <a:ext uri="{9D8B030D-6E8A-4147-A177-3AD203B41FA5}">
                      <a16:colId xmlns:a16="http://schemas.microsoft.com/office/drawing/2014/main" val="756261414"/>
                    </a:ext>
                  </a:extLst>
                </a:gridCol>
                <a:gridCol w="709333">
                  <a:extLst>
                    <a:ext uri="{9D8B030D-6E8A-4147-A177-3AD203B41FA5}">
                      <a16:colId xmlns:a16="http://schemas.microsoft.com/office/drawing/2014/main" val="2367522748"/>
                    </a:ext>
                  </a:extLst>
                </a:gridCol>
                <a:gridCol w="789938">
                  <a:extLst>
                    <a:ext uri="{9D8B030D-6E8A-4147-A177-3AD203B41FA5}">
                      <a16:colId xmlns:a16="http://schemas.microsoft.com/office/drawing/2014/main" val="968285946"/>
                    </a:ext>
                  </a:extLst>
                </a:gridCol>
                <a:gridCol w="580364">
                  <a:extLst>
                    <a:ext uri="{9D8B030D-6E8A-4147-A177-3AD203B41FA5}">
                      <a16:colId xmlns:a16="http://schemas.microsoft.com/office/drawing/2014/main" val="3601514231"/>
                    </a:ext>
                  </a:extLst>
                </a:gridCol>
                <a:gridCol w="902788">
                  <a:extLst>
                    <a:ext uri="{9D8B030D-6E8A-4147-A177-3AD203B41FA5}">
                      <a16:colId xmlns:a16="http://schemas.microsoft.com/office/drawing/2014/main" val="3230689747"/>
                    </a:ext>
                  </a:extLst>
                </a:gridCol>
                <a:gridCol w="548119">
                  <a:extLst>
                    <a:ext uri="{9D8B030D-6E8A-4147-A177-3AD203B41FA5}">
                      <a16:colId xmlns:a16="http://schemas.microsoft.com/office/drawing/2014/main" val="2408987403"/>
                    </a:ext>
                  </a:extLst>
                </a:gridCol>
                <a:gridCol w="628726">
                  <a:extLst>
                    <a:ext uri="{9D8B030D-6E8A-4147-A177-3AD203B41FA5}">
                      <a16:colId xmlns:a16="http://schemas.microsoft.com/office/drawing/2014/main" val="690930074"/>
                    </a:ext>
                  </a:extLst>
                </a:gridCol>
                <a:gridCol w="612606">
                  <a:extLst>
                    <a:ext uri="{9D8B030D-6E8A-4147-A177-3AD203B41FA5}">
                      <a16:colId xmlns:a16="http://schemas.microsoft.com/office/drawing/2014/main" val="2258535260"/>
                    </a:ext>
                  </a:extLst>
                </a:gridCol>
                <a:gridCol w="596484">
                  <a:extLst>
                    <a:ext uri="{9D8B030D-6E8A-4147-A177-3AD203B41FA5}">
                      <a16:colId xmlns:a16="http://schemas.microsoft.com/office/drawing/2014/main" val="1250688121"/>
                    </a:ext>
                  </a:extLst>
                </a:gridCol>
              </a:tblGrid>
              <a:tr h="296668">
                <a:tc gridSpan="13">
                  <a:txBody>
                    <a:bodyPr/>
                    <a:lstStyle/>
                    <a:p>
                      <a:pPr algn="ctr" fontAlgn="b"/>
                      <a:r>
                        <a:rPr lang="en-US" sz="1600" b="1" u="none" strike="noStrike" dirty="0">
                          <a:effectLst/>
                        </a:rPr>
                        <a:t>AÑO ESCOLAR SEDE A BACHILLERATO</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6887047"/>
                  </a:ext>
                </a:extLst>
              </a:tr>
              <a:tr h="920877">
                <a:tc rowSpan="2">
                  <a:txBody>
                    <a:bodyPr/>
                    <a:lstStyle/>
                    <a:p>
                      <a:pPr algn="ctr" fontAlgn="ctr"/>
                      <a:r>
                        <a:rPr lang="en-US" sz="1600" b="1" u="none" strike="noStrike" dirty="0" err="1">
                          <a:effectLst/>
                        </a:rPr>
                        <a:t>Grado</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gridSpan="2">
                  <a:txBody>
                    <a:bodyPr/>
                    <a:lstStyle/>
                    <a:p>
                      <a:pPr algn="ctr" fontAlgn="ctr"/>
                      <a:r>
                        <a:rPr lang="en-US" sz="1600" b="1" u="none" strike="noStrike" dirty="0" err="1">
                          <a:effectLst/>
                        </a:rPr>
                        <a:t>Matriculados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err="1">
                          <a:effectLst/>
                        </a:rPr>
                        <a:t>Promoción</a:t>
                      </a:r>
                      <a:r>
                        <a:rPr lang="en-US" sz="1600" b="1" u="none" strike="noStrike" dirty="0">
                          <a:effectLst/>
                        </a:rPr>
                        <a:t> </a:t>
                      </a:r>
                      <a:r>
                        <a:rPr lang="en-US" sz="1600" b="1" u="none" strike="noStrike" dirty="0" err="1">
                          <a:effectLst/>
                        </a:rPr>
                        <a:t>Anticipada</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s-ES" sz="1600" b="1" u="none" strike="noStrike" dirty="0">
                          <a:effectLst/>
                        </a:rPr>
                        <a:t>Promovidos al finalizar al año </a:t>
                      </a:r>
                      <a:endParaRPr lang="es-E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a:effectLst/>
                        </a:rPr>
                        <a:t>No </a:t>
                      </a:r>
                      <a:r>
                        <a:rPr lang="en-US" sz="1600" b="1" u="none" strike="noStrike" dirty="0" err="1">
                          <a:effectLst/>
                        </a:rPr>
                        <a:t>promovidos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err="1">
                          <a:effectLst/>
                        </a:rPr>
                        <a:t>Retirados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tc gridSpan="2">
                  <a:txBody>
                    <a:bodyPr/>
                    <a:lstStyle/>
                    <a:p>
                      <a:pPr algn="ctr" fontAlgn="ctr"/>
                      <a:r>
                        <a:rPr lang="en-US" sz="1600" b="1" u="none" strike="noStrike" dirty="0" err="1">
                          <a:effectLst/>
                        </a:rPr>
                        <a:t>Desertores</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CCFFFF"/>
                    </a:solidFill>
                  </a:tcPr>
                </a:tc>
                <a:tc hMerge="1">
                  <a:txBody>
                    <a:bodyPr/>
                    <a:lstStyle/>
                    <a:p>
                      <a:endParaRPr lang="en-US"/>
                    </a:p>
                  </a:txBody>
                  <a:tcPr/>
                </a:tc>
                <a:extLst>
                  <a:ext uri="{0D108BD9-81ED-4DB2-BD59-A6C34878D82A}">
                    <a16:rowId xmlns:a16="http://schemas.microsoft.com/office/drawing/2014/main" val="398937564"/>
                  </a:ext>
                </a:extLst>
              </a:tr>
              <a:tr h="465520">
                <a:tc vMerge="1">
                  <a:txBody>
                    <a:bodyPr/>
                    <a:lstStyle/>
                    <a:p>
                      <a:endParaRPr lang="en-US"/>
                    </a:p>
                  </a:txBody>
                  <a:tcPr/>
                </a:tc>
                <a:tc>
                  <a:txBody>
                    <a:bodyPr/>
                    <a:lstStyle/>
                    <a:p>
                      <a:pPr algn="ctr" fontAlgn="b"/>
                      <a:r>
                        <a:rPr lang="en-US" sz="1600" b="1" i="0" u="none" strike="noStrike" dirty="0">
                          <a:solidFill>
                            <a:srgbClr val="000000"/>
                          </a:solidFill>
                          <a:effectLst/>
                          <a:latin typeface="Calibri" panose="020F0502020204030204" pitchFamily="34" charset="0"/>
                        </a:rPr>
                        <a:t>2021</a:t>
                      </a:r>
                    </a:p>
                  </a:txBody>
                  <a:tcPr marL="9525" marR="9525" marT="9525" marB="0" anchor="ctr">
                    <a:solidFill>
                      <a:srgbClr val="CCFFCC"/>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2021</a:t>
                      </a:r>
                    </a:p>
                  </a:txBody>
                  <a:tcPr marL="9525" marR="9525" marT="9525" marB="0" anchor="ctr">
                    <a:solidFill>
                      <a:srgbClr val="CCFFCC"/>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2021</a:t>
                      </a:r>
                    </a:p>
                  </a:txBody>
                  <a:tcPr marL="9525" marR="9525" marT="9525" marB="0" anchor="ctr">
                    <a:solidFill>
                      <a:srgbClr val="CCFFCC"/>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2021</a:t>
                      </a:r>
                    </a:p>
                  </a:txBody>
                  <a:tcPr marL="9525" marR="9525" marT="9525" marB="0" anchor="ctr">
                    <a:solidFill>
                      <a:srgbClr val="CCFFCC"/>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2021</a:t>
                      </a:r>
                    </a:p>
                  </a:txBody>
                  <a:tcPr marL="9525" marR="9525" marT="9525" marB="0" anchor="ctr">
                    <a:solidFill>
                      <a:srgbClr val="CCFFCC"/>
                    </a:solidFill>
                  </a:tcPr>
                </a:tc>
                <a:tc>
                  <a:txBody>
                    <a:bodyPr/>
                    <a:lstStyle/>
                    <a:p>
                      <a:pPr algn="ctr"/>
                      <a:r>
                        <a:rPr lang="es-MX" sz="1600" dirty="0"/>
                        <a:t>2022</a:t>
                      </a:r>
                      <a:endParaRPr lang="es-CO" sz="1600" dirty="0"/>
                    </a:p>
                  </a:txBody>
                  <a:tcPr marL="9525" marR="9525" marT="9525" marB="0" anchor="ctr">
                    <a:solidFill>
                      <a:srgbClr val="FFCCFF"/>
                    </a:solidFill>
                  </a:tcPr>
                </a:tc>
                <a:tc>
                  <a:txBody>
                    <a:bodyPr/>
                    <a:lstStyle/>
                    <a:p>
                      <a:pPr algn="ctr"/>
                      <a:r>
                        <a:rPr lang="es-MX" sz="1600" b="1" dirty="0"/>
                        <a:t>2021</a:t>
                      </a:r>
                      <a:endParaRPr lang="es-CO" sz="1600" b="1" dirty="0"/>
                    </a:p>
                  </a:txBody>
                  <a:tcPr marL="9525" marR="9525" marT="9525" marB="0" anchor="ctr">
                    <a:solidFill>
                      <a:srgbClr val="CCFFCC"/>
                    </a:solidFill>
                  </a:tcPr>
                </a:tc>
                <a:tc>
                  <a:txBody>
                    <a:bodyPr/>
                    <a:lstStyle/>
                    <a:p>
                      <a:pPr algn="ctr"/>
                      <a:r>
                        <a:rPr lang="es-MX" sz="1600" dirty="0"/>
                        <a:t>2022</a:t>
                      </a:r>
                      <a:endParaRPr lang="es-CO" sz="1600" dirty="0"/>
                    </a:p>
                  </a:txBody>
                  <a:tcPr marL="9525" marR="9525" marT="9525" marB="0" anchor="ctr">
                    <a:solidFill>
                      <a:srgbClr val="FFCCFF"/>
                    </a:solidFill>
                  </a:tcPr>
                </a:tc>
                <a:extLst>
                  <a:ext uri="{0D108BD9-81ED-4DB2-BD59-A6C34878D82A}">
                    <a16:rowId xmlns:a16="http://schemas.microsoft.com/office/drawing/2014/main" val="2775831812"/>
                  </a:ext>
                </a:extLst>
              </a:tr>
              <a:tr h="273157">
                <a:tc>
                  <a:txBody>
                    <a:bodyPr/>
                    <a:lstStyle/>
                    <a:p>
                      <a:pPr algn="ctr" fontAlgn="b"/>
                      <a:r>
                        <a:rPr lang="en-US" sz="1600" b="1" u="none" strike="noStrike" dirty="0">
                          <a:effectLst/>
                        </a:rPr>
                        <a:t>6</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201</a:t>
                      </a:r>
                    </a:p>
                  </a:txBody>
                  <a:tcPr marL="9525" marR="9525" marT="9525" marB="0" anchor="ctr">
                    <a:solidFill>
                      <a:srgbClr val="CCFFCC"/>
                    </a:solidFill>
                  </a:tcPr>
                </a:tc>
                <a:tc>
                  <a:txBody>
                    <a:bodyPr/>
                    <a:lstStyle/>
                    <a:p>
                      <a:pPr algn="ctr"/>
                      <a:r>
                        <a:rPr lang="es-MX" sz="1600" dirty="0"/>
                        <a:t>216</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ctr">
                    <a:solidFill>
                      <a:srgbClr val="CCFFCC"/>
                    </a:solidFill>
                  </a:tcPr>
                </a:tc>
                <a:tc>
                  <a:txBody>
                    <a:bodyPr/>
                    <a:lstStyle/>
                    <a:p>
                      <a:pPr algn="ctr"/>
                      <a:r>
                        <a:rPr lang="es-MX" sz="1600" dirty="0"/>
                        <a:t>7</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140</a:t>
                      </a:r>
                    </a:p>
                  </a:txBody>
                  <a:tcPr marL="9525" marR="9525" marT="9525" marB="0" anchor="ctr">
                    <a:solidFill>
                      <a:srgbClr val="CCFFCC"/>
                    </a:solidFill>
                  </a:tcPr>
                </a:tc>
                <a:tc>
                  <a:txBody>
                    <a:bodyPr/>
                    <a:lstStyle/>
                    <a:p>
                      <a:pPr algn="ctr"/>
                      <a:r>
                        <a:rPr lang="es-MX" sz="1600" dirty="0"/>
                        <a:t>169</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54</a:t>
                      </a:r>
                    </a:p>
                  </a:txBody>
                  <a:tcPr marL="9525" marR="9525" marT="9525" marB="0" anchor="ctr">
                    <a:solidFill>
                      <a:srgbClr val="CCFFCC"/>
                    </a:solidFill>
                  </a:tcPr>
                </a:tc>
                <a:tc>
                  <a:txBody>
                    <a:bodyPr/>
                    <a:lstStyle/>
                    <a:p>
                      <a:pPr algn="ctr"/>
                      <a:r>
                        <a:rPr lang="es-MX" sz="1600" dirty="0"/>
                        <a:t>47</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47</a:t>
                      </a:r>
                    </a:p>
                  </a:txBody>
                  <a:tcPr marL="9525" marR="9525" marT="9525" marB="0" anchor="ctr">
                    <a:solidFill>
                      <a:srgbClr val="CCFFCC"/>
                    </a:solidFill>
                  </a:tcPr>
                </a:tc>
                <a:tc>
                  <a:txBody>
                    <a:bodyPr/>
                    <a:lstStyle/>
                    <a:p>
                      <a:pPr algn="ctr"/>
                      <a:r>
                        <a:rPr lang="es-MX" sz="1600" dirty="0"/>
                        <a:t>37</a:t>
                      </a:r>
                      <a:endParaRPr lang="es-CO" sz="1600" dirty="0"/>
                    </a:p>
                  </a:txBody>
                  <a:tcPr marL="9525" marR="9525" marT="9525" marB="0" anchor="ctr">
                    <a:solidFill>
                      <a:srgbClr val="FFCCFF"/>
                    </a:solidFill>
                  </a:tcPr>
                </a:tc>
                <a:tc>
                  <a:txBody>
                    <a:bodyPr/>
                    <a:lstStyle/>
                    <a:p>
                      <a:pPr algn="ctr"/>
                      <a:r>
                        <a:rPr lang="es-MX" sz="1600" b="1" dirty="0"/>
                        <a:t>8</a:t>
                      </a:r>
                      <a:endParaRPr lang="es-CO" sz="1600" b="1" dirty="0"/>
                    </a:p>
                  </a:txBody>
                  <a:tcPr marL="9525" marR="9525" marT="9525" marB="0" anchor="ctr">
                    <a:solidFill>
                      <a:srgbClr val="CCFFCC"/>
                    </a:solidFill>
                  </a:tcPr>
                </a:tc>
                <a:tc>
                  <a:txBody>
                    <a:bodyPr/>
                    <a:lstStyle/>
                    <a:p>
                      <a:pPr algn="ctr"/>
                      <a:r>
                        <a:rPr lang="es-MX" sz="1600" dirty="0"/>
                        <a:t>7</a:t>
                      </a:r>
                      <a:endParaRPr lang="es-CO" sz="1600" dirty="0"/>
                    </a:p>
                  </a:txBody>
                  <a:tcPr marL="9525" marR="9525" marT="9525" marB="0" anchor="ctr">
                    <a:solidFill>
                      <a:srgbClr val="FFCCFF"/>
                    </a:solidFill>
                  </a:tcPr>
                </a:tc>
                <a:extLst>
                  <a:ext uri="{0D108BD9-81ED-4DB2-BD59-A6C34878D82A}">
                    <a16:rowId xmlns:a16="http://schemas.microsoft.com/office/drawing/2014/main" val="3181038428"/>
                  </a:ext>
                </a:extLst>
              </a:tr>
              <a:tr h="273157">
                <a:tc>
                  <a:txBody>
                    <a:bodyPr/>
                    <a:lstStyle/>
                    <a:p>
                      <a:pPr algn="ctr" fontAlgn="b"/>
                      <a:r>
                        <a:rPr lang="en-US" sz="1600" b="1" u="none" strike="noStrike" dirty="0">
                          <a:effectLst/>
                        </a:rPr>
                        <a:t>7</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224</a:t>
                      </a:r>
                    </a:p>
                  </a:txBody>
                  <a:tcPr marL="9525" marR="9525" marT="9525" marB="0" anchor="ctr">
                    <a:solidFill>
                      <a:srgbClr val="CCFFCC"/>
                    </a:solidFill>
                  </a:tcPr>
                </a:tc>
                <a:tc>
                  <a:txBody>
                    <a:bodyPr/>
                    <a:lstStyle/>
                    <a:p>
                      <a:pPr algn="ctr"/>
                      <a:r>
                        <a:rPr lang="es-MX" sz="1600" dirty="0"/>
                        <a:t>201</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ctr">
                    <a:solidFill>
                      <a:srgbClr val="CCFFCC"/>
                    </a:solidFill>
                  </a:tcPr>
                </a:tc>
                <a:tc>
                  <a:txBody>
                    <a:bodyPr/>
                    <a:lstStyle/>
                    <a:p>
                      <a:pPr algn="ctr"/>
                      <a:r>
                        <a:rPr lang="es-MX" sz="1600" dirty="0"/>
                        <a:t>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173</a:t>
                      </a:r>
                    </a:p>
                  </a:txBody>
                  <a:tcPr marL="9525" marR="9525" marT="9525" marB="0" anchor="ctr">
                    <a:solidFill>
                      <a:srgbClr val="CCFFCC"/>
                    </a:solidFill>
                  </a:tcPr>
                </a:tc>
                <a:tc>
                  <a:txBody>
                    <a:bodyPr/>
                    <a:lstStyle/>
                    <a:p>
                      <a:pPr algn="ctr"/>
                      <a:r>
                        <a:rPr lang="es-MX" sz="1600" dirty="0"/>
                        <a:t>154</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43</a:t>
                      </a:r>
                    </a:p>
                  </a:txBody>
                  <a:tcPr marL="9525" marR="9525" marT="9525" marB="0" anchor="ctr">
                    <a:solidFill>
                      <a:srgbClr val="CCFFCC"/>
                    </a:solidFill>
                  </a:tcPr>
                </a:tc>
                <a:tc>
                  <a:txBody>
                    <a:bodyPr/>
                    <a:lstStyle/>
                    <a:p>
                      <a:pPr algn="ctr"/>
                      <a:r>
                        <a:rPr lang="es-MX" sz="1600" dirty="0"/>
                        <a:t>47</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37</a:t>
                      </a:r>
                    </a:p>
                  </a:txBody>
                  <a:tcPr marL="9525" marR="9525" marT="9525" marB="0" anchor="ctr">
                    <a:solidFill>
                      <a:srgbClr val="CCFFCC"/>
                    </a:solidFill>
                  </a:tcPr>
                </a:tc>
                <a:tc>
                  <a:txBody>
                    <a:bodyPr/>
                    <a:lstStyle/>
                    <a:p>
                      <a:pPr algn="ctr"/>
                      <a:r>
                        <a:rPr lang="es-MX" sz="1600" dirty="0"/>
                        <a:t>46</a:t>
                      </a:r>
                      <a:endParaRPr lang="es-CO" sz="1600" dirty="0"/>
                    </a:p>
                  </a:txBody>
                  <a:tcPr marL="9525" marR="9525" marT="9525" marB="0" anchor="ctr">
                    <a:solidFill>
                      <a:srgbClr val="FFCCFF"/>
                    </a:solidFill>
                  </a:tcPr>
                </a:tc>
                <a:tc>
                  <a:txBody>
                    <a:bodyPr/>
                    <a:lstStyle/>
                    <a:p>
                      <a:pPr algn="ctr"/>
                      <a:r>
                        <a:rPr lang="es-MX" sz="1600" b="1" dirty="0"/>
                        <a:t>5</a:t>
                      </a:r>
                      <a:endParaRPr lang="es-CO" sz="1600" b="1" dirty="0"/>
                    </a:p>
                  </a:txBody>
                  <a:tcPr marL="9525" marR="9525" marT="9525" marB="0" anchor="ctr">
                    <a:solidFill>
                      <a:srgbClr val="CCFFCC"/>
                    </a:solidFill>
                  </a:tcPr>
                </a:tc>
                <a:tc>
                  <a:txBody>
                    <a:bodyPr/>
                    <a:lstStyle/>
                    <a:p>
                      <a:pPr algn="ctr"/>
                      <a:r>
                        <a:rPr lang="es-MX" sz="1600" dirty="0"/>
                        <a:t>6</a:t>
                      </a:r>
                      <a:endParaRPr lang="es-CO" sz="1600" dirty="0"/>
                    </a:p>
                  </a:txBody>
                  <a:tcPr marL="9525" marR="9525" marT="9525" marB="0" anchor="ctr">
                    <a:solidFill>
                      <a:srgbClr val="FFCCFF"/>
                    </a:solidFill>
                  </a:tcPr>
                </a:tc>
                <a:extLst>
                  <a:ext uri="{0D108BD9-81ED-4DB2-BD59-A6C34878D82A}">
                    <a16:rowId xmlns:a16="http://schemas.microsoft.com/office/drawing/2014/main" val="3296469193"/>
                  </a:ext>
                </a:extLst>
              </a:tr>
              <a:tr h="273157">
                <a:tc>
                  <a:txBody>
                    <a:bodyPr/>
                    <a:lstStyle/>
                    <a:p>
                      <a:pPr algn="ctr" fontAlgn="b"/>
                      <a:r>
                        <a:rPr lang="en-US" sz="1600" b="1" u="none" strike="noStrike" dirty="0">
                          <a:effectLst/>
                        </a:rPr>
                        <a:t>8</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186</a:t>
                      </a:r>
                    </a:p>
                  </a:txBody>
                  <a:tcPr marL="9525" marR="9525" marT="9525" marB="0" anchor="ctr">
                    <a:solidFill>
                      <a:srgbClr val="CCFFCC"/>
                    </a:solidFill>
                  </a:tcPr>
                </a:tc>
                <a:tc>
                  <a:txBody>
                    <a:bodyPr/>
                    <a:lstStyle/>
                    <a:p>
                      <a:pPr algn="ctr"/>
                      <a:r>
                        <a:rPr lang="es-MX" sz="1600" dirty="0"/>
                        <a:t>221</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a:t>
                      </a:r>
                    </a:p>
                  </a:txBody>
                  <a:tcPr marL="9525" marR="9525" marT="9525" marB="0" anchor="ctr">
                    <a:solidFill>
                      <a:srgbClr val="CCFFCC"/>
                    </a:solidFill>
                  </a:tcPr>
                </a:tc>
                <a:tc>
                  <a:txBody>
                    <a:bodyPr/>
                    <a:lstStyle/>
                    <a:p>
                      <a:pPr algn="ctr"/>
                      <a:r>
                        <a:rPr lang="es-MX" sz="1600" dirty="0"/>
                        <a:t>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142</a:t>
                      </a:r>
                    </a:p>
                  </a:txBody>
                  <a:tcPr marL="9525" marR="9525" marT="9525" marB="0" anchor="ctr">
                    <a:solidFill>
                      <a:srgbClr val="CCFFCC"/>
                    </a:solidFill>
                  </a:tcPr>
                </a:tc>
                <a:tc>
                  <a:txBody>
                    <a:bodyPr/>
                    <a:lstStyle/>
                    <a:p>
                      <a:pPr algn="ctr"/>
                      <a:r>
                        <a:rPr lang="es-MX" sz="1600" dirty="0"/>
                        <a:t>181</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42</a:t>
                      </a:r>
                    </a:p>
                  </a:txBody>
                  <a:tcPr marL="9525" marR="9525" marT="9525" marB="0" anchor="ctr">
                    <a:solidFill>
                      <a:srgbClr val="CCFFCC"/>
                    </a:solidFill>
                  </a:tcPr>
                </a:tc>
                <a:tc>
                  <a:txBody>
                    <a:bodyPr/>
                    <a:lstStyle/>
                    <a:p>
                      <a:pPr algn="ctr"/>
                      <a:r>
                        <a:rPr lang="es-MX" sz="1600" dirty="0"/>
                        <a:t>36</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31</a:t>
                      </a:r>
                    </a:p>
                  </a:txBody>
                  <a:tcPr marL="9525" marR="9525" marT="9525" marB="0" anchor="ctr">
                    <a:solidFill>
                      <a:srgbClr val="CCFFCC"/>
                    </a:solidFill>
                  </a:tcPr>
                </a:tc>
                <a:tc>
                  <a:txBody>
                    <a:bodyPr/>
                    <a:lstStyle/>
                    <a:p>
                      <a:pPr algn="ctr"/>
                      <a:r>
                        <a:rPr lang="es-MX" sz="1600" dirty="0"/>
                        <a:t>34</a:t>
                      </a:r>
                      <a:endParaRPr lang="es-CO" sz="1600" dirty="0"/>
                    </a:p>
                  </a:txBody>
                  <a:tcPr marL="9525" marR="9525" marT="9525" marB="0" anchor="ctr">
                    <a:solidFill>
                      <a:srgbClr val="FFCCFF"/>
                    </a:solidFill>
                  </a:tcPr>
                </a:tc>
                <a:tc>
                  <a:txBody>
                    <a:bodyPr/>
                    <a:lstStyle/>
                    <a:p>
                      <a:pPr algn="ctr"/>
                      <a:r>
                        <a:rPr lang="es-MX" sz="1600" b="1" dirty="0"/>
                        <a:t>3</a:t>
                      </a:r>
                      <a:endParaRPr lang="es-CO" sz="1600" b="1" dirty="0"/>
                    </a:p>
                  </a:txBody>
                  <a:tcPr marL="9525" marR="9525" marT="9525" marB="0" anchor="ctr">
                    <a:solidFill>
                      <a:srgbClr val="CCFFCC"/>
                    </a:solidFill>
                  </a:tcPr>
                </a:tc>
                <a:tc>
                  <a:txBody>
                    <a:bodyPr/>
                    <a:lstStyle/>
                    <a:p>
                      <a:pPr algn="ctr"/>
                      <a:r>
                        <a:rPr lang="es-MX" sz="1600" dirty="0"/>
                        <a:t>4</a:t>
                      </a:r>
                      <a:endParaRPr lang="es-CO" sz="1600" dirty="0"/>
                    </a:p>
                  </a:txBody>
                  <a:tcPr marL="9525" marR="9525" marT="9525" marB="0" anchor="ctr">
                    <a:solidFill>
                      <a:srgbClr val="FFCCFF"/>
                    </a:solidFill>
                  </a:tcPr>
                </a:tc>
                <a:extLst>
                  <a:ext uri="{0D108BD9-81ED-4DB2-BD59-A6C34878D82A}">
                    <a16:rowId xmlns:a16="http://schemas.microsoft.com/office/drawing/2014/main" val="1882878913"/>
                  </a:ext>
                </a:extLst>
              </a:tr>
              <a:tr h="273157">
                <a:tc>
                  <a:txBody>
                    <a:bodyPr/>
                    <a:lstStyle/>
                    <a:p>
                      <a:pPr algn="ctr" fontAlgn="b"/>
                      <a:r>
                        <a:rPr lang="en-US" sz="1600" b="1" u="none" strike="noStrike" dirty="0">
                          <a:effectLst/>
                        </a:rPr>
                        <a:t>9</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156</a:t>
                      </a:r>
                    </a:p>
                  </a:txBody>
                  <a:tcPr marL="9525" marR="9525" marT="9525" marB="0" anchor="ctr">
                    <a:solidFill>
                      <a:srgbClr val="CCFFCC"/>
                    </a:solidFill>
                  </a:tcPr>
                </a:tc>
                <a:tc>
                  <a:txBody>
                    <a:bodyPr/>
                    <a:lstStyle/>
                    <a:p>
                      <a:pPr algn="ctr"/>
                      <a:r>
                        <a:rPr lang="es-MX" sz="1600" dirty="0"/>
                        <a:t>151</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3</a:t>
                      </a:r>
                    </a:p>
                  </a:txBody>
                  <a:tcPr marL="9525" marR="9525" marT="9525" marB="0" anchor="ctr">
                    <a:solidFill>
                      <a:srgbClr val="CCFFCC"/>
                    </a:solidFill>
                  </a:tcPr>
                </a:tc>
                <a:tc>
                  <a:txBody>
                    <a:bodyPr/>
                    <a:lstStyle/>
                    <a:p>
                      <a:pPr algn="ctr"/>
                      <a:r>
                        <a:rPr lang="es-MX" sz="1600" dirty="0"/>
                        <a:t>1</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124</a:t>
                      </a:r>
                    </a:p>
                  </a:txBody>
                  <a:tcPr marL="9525" marR="9525" marT="9525" marB="0" anchor="ctr">
                    <a:solidFill>
                      <a:srgbClr val="CCFFCC"/>
                    </a:solidFill>
                  </a:tcPr>
                </a:tc>
                <a:tc>
                  <a:txBody>
                    <a:bodyPr/>
                    <a:lstStyle/>
                    <a:p>
                      <a:pPr algn="ctr"/>
                      <a:r>
                        <a:rPr lang="es-MX" sz="1600" dirty="0"/>
                        <a:t>135</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23</a:t>
                      </a:r>
                    </a:p>
                  </a:txBody>
                  <a:tcPr marL="9525" marR="9525" marT="9525" marB="0" anchor="ctr">
                    <a:solidFill>
                      <a:srgbClr val="CCFFCC"/>
                    </a:solidFill>
                  </a:tcPr>
                </a:tc>
                <a:tc>
                  <a:txBody>
                    <a:bodyPr/>
                    <a:lstStyle/>
                    <a:p>
                      <a:pPr algn="ctr"/>
                      <a:r>
                        <a:rPr lang="es-MX" sz="1600" dirty="0"/>
                        <a:t>16</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20</a:t>
                      </a:r>
                    </a:p>
                  </a:txBody>
                  <a:tcPr marL="9525" marR="9525" marT="9525" marB="0" anchor="ctr">
                    <a:solidFill>
                      <a:srgbClr val="CCFFCC"/>
                    </a:solidFill>
                  </a:tcPr>
                </a:tc>
                <a:tc>
                  <a:txBody>
                    <a:bodyPr/>
                    <a:lstStyle/>
                    <a:p>
                      <a:pPr algn="ctr"/>
                      <a:r>
                        <a:rPr lang="es-MX" sz="1600" dirty="0"/>
                        <a:t>23</a:t>
                      </a:r>
                      <a:endParaRPr lang="es-CO" sz="1600" dirty="0"/>
                    </a:p>
                  </a:txBody>
                  <a:tcPr marL="9525" marR="9525" marT="9525" marB="0" anchor="ctr">
                    <a:solidFill>
                      <a:srgbClr val="FFCCFF"/>
                    </a:solidFill>
                  </a:tcPr>
                </a:tc>
                <a:tc>
                  <a:txBody>
                    <a:bodyPr/>
                    <a:lstStyle/>
                    <a:p>
                      <a:pPr algn="ctr"/>
                      <a:r>
                        <a:rPr lang="es-MX" sz="1600" b="1" dirty="0"/>
                        <a:t>6</a:t>
                      </a:r>
                      <a:endParaRPr lang="es-CO" sz="1600" b="1" dirty="0"/>
                    </a:p>
                  </a:txBody>
                  <a:tcPr marL="9525" marR="9525" marT="9525" marB="0" anchor="ctr">
                    <a:solidFill>
                      <a:srgbClr val="CCFFCC"/>
                    </a:solidFill>
                  </a:tcPr>
                </a:tc>
                <a:tc>
                  <a:txBody>
                    <a:bodyPr/>
                    <a:lstStyle/>
                    <a:p>
                      <a:pPr algn="ctr"/>
                      <a:r>
                        <a:rPr lang="es-MX" sz="1600" dirty="0"/>
                        <a:t>4</a:t>
                      </a:r>
                      <a:endParaRPr lang="es-CO" sz="1600" dirty="0"/>
                    </a:p>
                  </a:txBody>
                  <a:tcPr marL="9525" marR="9525" marT="9525" marB="0" anchor="ctr">
                    <a:solidFill>
                      <a:srgbClr val="FFCCFF"/>
                    </a:solidFill>
                  </a:tcPr>
                </a:tc>
                <a:extLst>
                  <a:ext uri="{0D108BD9-81ED-4DB2-BD59-A6C34878D82A}">
                    <a16:rowId xmlns:a16="http://schemas.microsoft.com/office/drawing/2014/main" val="269009379"/>
                  </a:ext>
                </a:extLst>
              </a:tr>
              <a:tr h="273157">
                <a:tc>
                  <a:txBody>
                    <a:bodyPr/>
                    <a:lstStyle/>
                    <a:p>
                      <a:pPr algn="ctr" fontAlgn="b"/>
                      <a:r>
                        <a:rPr lang="en-US" sz="1600" b="1" u="none" strike="noStrike" dirty="0">
                          <a:effectLst/>
                        </a:rPr>
                        <a:t>10</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196</a:t>
                      </a:r>
                    </a:p>
                  </a:txBody>
                  <a:tcPr marL="9525" marR="9525" marT="9525" marB="0" anchor="ctr">
                    <a:solidFill>
                      <a:srgbClr val="CCFFCC"/>
                    </a:solidFill>
                  </a:tcPr>
                </a:tc>
                <a:tc>
                  <a:txBody>
                    <a:bodyPr/>
                    <a:lstStyle/>
                    <a:p>
                      <a:pPr algn="ctr"/>
                      <a:r>
                        <a:rPr lang="es-MX" sz="1600" dirty="0"/>
                        <a:t>139</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0</a:t>
                      </a:r>
                    </a:p>
                  </a:txBody>
                  <a:tcPr marL="9525" marR="9525" marT="9525" marB="0" anchor="ctr">
                    <a:solidFill>
                      <a:srgbClr val="CCFFCC"/>
                    </a:solidFill>
                  </a:tcPr>
                </a:tc>
                <a:tc>
                  <a:txBody>
                    <a:bodyPr/>
                    <a:lstStyle/>
                    <a:p>
                      <a:pPr algn="ctr"/>
                      <a:r>
                        <a:rPr lang="es-MX" sz="1600" dirty="0"/>
                        <a:t>0</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101</a:t>
                      </a:r>
                    </a:p>
                  </a:txBody>
                  <a:tcPr marL="9525" marR="9525" marT="9525" marB="0" anchor="ctr">
                    <a:solidFill>
                      <a:srgbClr val="CCFFCC"/>
                    </a:solidFill>
                  </a:tcPr>
                </a:tc>
                <a:tc>
                  <a:txBody>
                    <a:bodyPr/>
                    <a:lstStyle/>
                    <a:p>
                      <a:pPr algn="ctr"/>
                      <a:r>
                        <a:rPr lang="es-MX" sz="1600" dirty="0"/>
                        <a:t>119</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17</a:t>
                      </a:r>
                    </a:p>
                  </a:txBody>
                  <a:tcPr marL="9525" marR="9525" marT="9525" marB="0" anchor="ctr">
                    <a:solidFill>
                      <a:srgbClr val="CCFFCC"/>
                    </a:solidFill>
                  </a:tcPr>
                </a:tc>
                <a:tc>
                  <a:txBody>
                    <a:bodyPr/>
                    <a:lstStyle/>
                    <a:p>
                      <a:pPr algn="ctr"/>
                      <a:r>
                        <a:rPr lang="es-MX" sz="1600" dirty="0"/>
                        <a:t>20</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26</a:t>
                      </a:r>
                    </a:p>
                  </a:txBody>
                  <a:tcPr marL="9525" marR="9525" marT="9525" marB="0" anchor="ctr">
                    <a:solidFill>
                      <a:srgbClr val="CCFFCC"/>
                    </a:solidFill>
                  </a:tcPr>
                </a:tc>
                <a:tc>
                  <a:txBody>
                    <a:bodyPr/>
                    <a:lstStyle/>
                    <a:p>
                      <a:pPr algn="ctr"/>
                      <a:r>
                        <a:rPr lang="es-MX" sz="1600" dirty="0"/>
                        <a:t>32</a:t>
                      </a:r>
                      <a:endParaRPr lang="es-CO" sz="1600" dirty="0"/>
                    </a:p>
                  </a:txBody>
                  <a:tcPr marL="9525" marR="9525" marT="9525" marB="0" anchor="ctr">
                    <a:solidFill>
                      <a:srgbClr val="FFCCFF"/>
                    </a:solidFill>
                  </a:tcPr>
                </a:tc>
                <a:tc>
                  <a:txBody>
                    <a:bodyPr/>
                    <a:lstStyle/>
                    <a:p>
                      <a:pPr algn="ctr"/>
                      <a:r>
                        <a:rPr lang="es-MX" sz="1600" b="1" dirty="0"/>
                        <a:t>0</a:t>
                      </a:r>
                      <a:endParaRPr lang="es-CO" sz="1600" b="1" dirty="0"/>
                    </a:p>
                  </a:txBody>
                  <a:tcPr marL="9525" marR="9525" marT="9525" marB="0" anchor="ctr">
                    <a:solidFill>
                      <a:srgbClr val="CCFFCC"/>
                    </a:solidFill>
                  </a:tcPr>
                </a:tc>
                <a:tc>
                  <a:txBody>
                    <a:bodyPr/>
                    <a:lstStyle/>
                    <a:p>
                      <a:pPr algn="ctr"/>
                      <a:r>
                        <a:rPr lang="es-MX" sz="1600" dirty="0"/>
                        <a:t>0</a:t>
                      </a:r>
                      <a:endParaRPr lang="es-CO" sz="1600" dirty="0"/>
                    </a:p>
                  </a:txBody>
                  <a:tcPr marL="9525" marR="9525" marT="9525" marB="0" anchor="ctr">
                    <a:solidFill>
                      <a:srgbClr val="FFCCFF"/>
                    </a:solidFill>
                  </a:tcPr>
                </a:tc>
                <a:extLst>
                  <a:ext uri="{0D108BD9-81ED-4DB2-BD59-A6C34878D82A}">
                    <a16:rowId xmlns:a16="http://schemas.microsoft.com/office/drawing/2014/main" val="4272316600"/>
                  </a:ext>
                </a:extLst>
              </a:tr>
              <a:tr h="273157">
                <a:tc>
                  <a:txBody>
                    <a:bodyPr/>
                    <a:lstStyle/>
                    <a:p>
                      <a:pPr algn="ctr" fontAlgn="b"/>
                      <a:r>
                        <a:rPr lang="en-US" sz="1600" b="1" u="none" strike="noStrike" dirty="0">
                          <a:effectLst/>
                        </a:rPr>
                        <a:t>11</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134</a:t>
                      </a:r>
                    </a:p>
                  </a:txBody>
                  <a:tcPr marL="9525" marR="9525" marT="9525" marB="0" anchor="ctr">
                    <a:solidFill>
                      <a:srgbClr val="CCFFCC"/>
                    </a:solidFill>
                  </a:tcPr>
                </a:tc>
                <a:tc>
                  <a:txBody>
                    <a:bodyPr/>
                    <a:lstStyle/>
                    <a:p>
                      <a:pPr algn="ctr"/>
                      <a:r>
                        <a:rPr lang="es-MX" sz="1600" dirty="0"/>
                        <a:t>199</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3</a:t>
                      </a:r>
                    </a:p>
                  </a:txBody>
                  <a:tcPr marL="9525" marR="9525" marT="9525" marB="0" anchor="ctr">
                    <a:solidFill>
                      <a:srgbClr val="CCFFCC"/>
                    </a:solidFill>
                  </a:tcPr>
                </a:tc>
                <a:tc>
                  <a:txBody>
                    <a:bodyPr/>
                    <a:lstStyle/>
                    <a:p>
                      <a:pPr algn="ctr"/>
                      <a:r>
                        <a:rPr lang="es-MX" sz="1600" dirty="0"/>
                        <a:t>0</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135</a:t>
                      </a:r>
                    </a:p>
                  </a:txBody>
                  <a:tcPr marL="9525" marR="9525" marT="9525" marB="0" anchor="ctr">
                    <a:solidFill>
                      <a:srgbClr val="CCFFCC"/>
                    </a:solidFill>
                  </a:tcPr>
                </a:tc>
                <a:tc>
                  <a:txBody>
                    <a:bodyPr/>
                    <a:lstStyle/>
                    <a:p>
                      <a:pPr algn="ctr"/>
                      <a:r>
                        <a:rPr lang="es-MX" sz="1600" dirty="0"/>
                        <a:t>194</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4</a:t>
                      </a:r>
                    </a:p>
                  </a:txBody>
                  <a:tcPr marL="9525" marR="9525" marT="9525" marB="0" anchor="ctr">
                    <a:solidFill>
                      <a:srgbClr val="CCFFCC"/>
                    </a:solidFill>
                  </a:tcPr>
                </a:tc>
                <a:tc>
                  <a:txBody>
                    <a:bodyPr/>
                    <a:lstStyle/>
                    <a:p>
                      <a:pPr algn="ctr"/>
                      <a:r>
                        <a:rPr lang="es-MX" sz="1600" dirty="0"/>
                        <a:t>5</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8</a:t>
                      </a:r>
                    </a:p>
                  </a:txBody>
                  <a:tcPr marL="9525" marR="9525" marT="9525" marB="0" anchor="ctr">
                    <a:solidFill>
                      <a:srgbClr val="CCFFCC"/>
                    </a:solidFill>
                  </a:tcPr>
                </a:tc>
                <a:tc>
                  <a:txBody>
                    <a:bodyPr/>
                    <a:lstStyle/>
                    <a:p>
                      <a:pPr algn="ctr"/>
                      <a:r>
                        <a:rPr lang="es-MX" sz="1600" dirty="0"/>
                        <a:t>11</a:t>
                      </a:r>
                      <a:endParaRPr lang="es-CO" sz="1600" dirty="0"/>
                    </a:p>
                  </a:txBody>
                  <a:tcPr marL="9525" marR="9525" marT="9525" marB="0" anchor="ctr">
                    <a:solidFill>
                      <a:srgbClr val="FFCCFF"/>
                    </a:solidFill>
                  </a:tcPr>
                </a:tc>
                <a:tc>
                  <a:txBody>
                    <a:bodyPr/>
                    <a:lstStyle/>
                    <a:p>
                      <a:pPr algn="ctr"/>
                      <a:r>
                        <a:rPr lang="es-MX" sz="1600" b="1" dirty="0"/>
                        <a:t>8</a:t>
                      </a:r>
                      <a:endParaRPr lang="es-CO" sz="1600" b="1" dirty="0"/>
                    </a:p>
                  </a:txBody>
                  <a:tcPr marL="9525" marR="9525" marT="9525" marB="0" anchor="ctr">
                    <a:solidFill>
                      <a:srgbClr val="CCFFCC"/>
                    </a:solidFill>
                  </a:tcPr>
                </a:tc>
                <a:tc>
                  <a:txBody>
                    <a:bodyPr/>
                    <a:lstStyle/>
                    <a:p>
                      <a:pPr algn="ctr"/>
                      <a:r>
                        <a:rPr lang="es-MX" sz="1600" dirty="0"/>
                        <a:t>0</a:t>
                      </a:r>
                      <a:endParaRPr lang="es-CO" sz="1600" dirty="0"/>
                    </a:p>
                  </a:txBody>
                  <a:tcPr marL="9525" marR="9525" marT="9525" marB="0" anchor="ctr">
                    <a:solidFill>
                      <a:srgbClr val="FFCCFF"/>
                    </a:solidFill>
                  </a:tcPr>
                </a:tc>
                <a:extLst>
                  <a:ext uri="{0D108BD9-81ED-4DB2-BD59-A6C34878D82A}">
                    <a16:rowId xmlns:a16="http://schemas.microsoft.com/office/drawing/2014/main" val="3996165253"/>
                  </a:ext>
                </a:extLst>
              </a:tr>
              <a:tr h="494416">
                <a:tc>
                  <a:txBody>
                    <a:bodyPr/>
                    <a:lstStyle/>
                    <a:p>
                      <a:pPr algn="ctr" fontAlgn="b"/>
                      <a:r>
                        <a:rPr lang="en-US" sz="1600" b="1" u="none" strike="noStrike" dirty="0">
                          <a:effectLst/>
                        </a:rPr>
                        <a:t>TOTAL</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2">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997</a:t>
                      </a:r>
                    </a:p>
                  </a:txBody>
                  <a:tcPr marL="9525" marR="9525" marT="9525" marB="0" anchor="ctr">
                    <a:solidFill>
                      <a:srgbClr val="CCFFCC"/>
                    </a:solidFill>
                  </a:tcPr>
                </a:tc>
                <a:tc>
                  <a:txBody>
                    <a:bodyPr/>
                    <a:lstStyle/>
                    <a:p>
                      <a:pPr algn="ctr"/>
                      <a:r>
                        <a:rPr lang="es-MX" sz="1600" dirty="0"/>
                        <a:t>1127</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9</a:t>
                      </a:r>
                    </a:p>
                  </a:txBody>
                  <a:tcPr marL="9525" marR="9525" marT="9525" marB="0" anchor="ctr">
                    <a:solidFill>
                      <a:srgbClr val="CCFFCC"/>
                    </a:solidFill>
                  </a:tcPr>
                </a:tc>
                <a:tc>
                  <a:txBody>
                    <a:bodyPr/>
                    <a:lstStyle/>
                    <a:p>
                      <a:pPr algn="ctr"/>
                      <a:r>
                        <a:rPr lang="es-MX" sz="1600" dirty="0"/>
                        <a:t>12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815</a:t>
                      </a:r>
                    </a:p>
                  </a:txBody>
                  <a:tcPr marL="9525" marR="9525" marT="9525" marB="0" anchor="ctr">
                    <a:solidFill>
                      <a:srgbClr val="CCFFCC"/>
                    </a:solidFill>
                  </a:tcPr>
                </a:tc>
                <a:tc>
                  <a:txBody>
                    <a:bodyPr/>
                    <a:lstStyle/>
                    <a:p>
                      <a:pPr algn="ctr"/>
                      <a:r>
                        <a:rPr lang="es-MX" sz="1600" dirty="0"/>
                        <a:t>952</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167</a:t>
                      </a:r>
                    </a:p>
                  </a:txBody>
                  <a:tcPr marL="9525" marR="9525" marT="9525" marB="0" anchor="ctr">
                    <a:solidFill>
                      <a:srgbClr val="CCFFCC"/>
                    </a:solidFill>
                  </a:tcPr>
                </a:tc>
                <a:tc>
                  <a:txBody>
                    <a:bodyPr/>
                    <a:lstStyle/>
                    <a:p>
                      <a:pPr algn="ctr"/>
                      <a:r>
                        <a:rPr lang="es-MX" sz="1600" dirty="0"/>
                        <a:t>171</a:t>
                      </a:r>
                      <a:endParaRPr lang="es-CO" sz="1600" dirty="0"/>
                    </a:p>
                  </a:txBody>
                  <a:tcPr marL="9525" marR="9525" marT="9525" marB="0" anchor="ctr">
                    <a:solidFill>
                      <a:srgbClr val="FFCCFF"/>
                    </a:solidFill>
                  </a:tcPr>
                </a:tc>
                <a:tc>
                  <a:txBody>
                    <a:bodyPr/>
                    <a:lstStyle/>
                    <a:p>
                      <a:pPr algn="ctr" fontAlgn="b"/>
                      <a:r>
                        <a:rPr lang="en-US" sz="1600" b="1" i="0" u="none" strike="noStrike" dirty="0">
                          <a:solidFill>
                            <a:srgbClr val="000000"/>
                          </a:solidFill>
                          <a:effectLst/>
                          <a:latin typeface="Calibri" panose="020F0502020204030204" pitchFamily="34" charset="0"/>
                        </a:rPr>
                        <a:t>169</a:t>
                      </a:r>
                    </a:p>
                  </a:txBody>
                  <a:tcPr marL="9525" marR="9525" marT="9525" marB="0" anchor="ctr">
                    <a:solidFill>
                      <a:srgbClr val="CCFFCC"/>
                    </a:solidFill>
                  </a:tcPr>
                </a:tc>
                <a:tc>
                  <a:txBody>
                    <a:bodyPr/>
                    <a:lstStyle/>
                    <a:p>
                      <a:pPr algn="ctr"/>
                      <a:r>
                        <a:rPr lang="es-MX" sz="1600" dirty="0"/>
                        <a:t>183</a:t>
                      </a:r>
                      <a:endParaRPr lang="es-CO" sz="1600" dirty="0"/>
                    </a:p>
                  </a:txBody>
                  <a:tcPr marL="9525" marR="9525" marT="9525" marB="0" anchor="ctr">
                    <a:solidFill>
                      <a:srgbClr val="FFCCFF"/>
                    </a:solidFill>
                  </a:tcPr>
                </a:tc>
                <a:tc>
                  <a:txBody>
                    <a:bodyPr/>
                    <a:lstStyle/>
                    <a:p>
                      <a:pPr algn="ctr"/>
                      <a:r>
                        <a:rPr lang="es-MX" sz="1600" b="1" dirty="0"/>
                        <a:t>30</a:t>
                      </a:r>
                      <a:endParaRPr lang="es-CO" sz="1600" b="1" dirty="0"/>
                    </a:p>
                  </a:txBody>
                  <a:tcPr marL="9525" marR="9525" marT="9525" marB="0" anchor="ctr">
                    <a:solidFill>
                      <a:srgbClr val="CCFFCC"/>
                    </a:solidFill>
                  </a:tcPr>
                </a:tc>
                <a:tc>
                  <a:txBody>
                    <a:bodyPr/>
                    <a:lstStyle/>
                    <a:p>
                      <a:pPr algn="ctr"/>
                      <a:r>
                        <a:rPr lang="es-MX" sz="1600" dirty="0"/>
                        <a:t>21</a:t>
                      </a:r>
                      <a:endParaRPr lang="es-CO" sz="1600" dirty="0"/>
                    </a:p>
                  </a:txBody>
                  <a:tcPr marL="9525" marR="9525" marT="9525" marB="0" anchor="ctr">
                    <a:solidFill>
                      <a:srgbClr val="FFCCFF"/>
                    </a:solidFill>
                  </a:tcPr>
                </a:tc>
                <a:extLst>
                  <a:ext uri="{0D108BD9-81ED-4DB2-BD59-A6C34878D82A}">
                    <a16:rowId xmlns:a16="http://schemas.microsoft.com/office/drawing/2014/main" val="3882622141"/>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795754964"/>
              </p:ext>
            </p:extLst>
          </p:nvPr>
        </p:nvGraphicFramePr>
        <p:xfrm>
          <a:off x="5951983" y="4437112"/>
          <a:ext cx="6048672" cy="2232250"/>
        </p:xfrm>
        <a:graphic>
          <a:graphicData uri="http://schemas.openxmlformats.org/drawingml/2006/table">
            <a:tbl>
              <a:tblPr>
                <a:tableStyleId>{5C22544A-7EE6-4342-B048-85BDC9FD1C3A}</a:tableStyleId>
              </a:tblPr>
              <a:tblGrid>
                <a:gridCol w="1031023">
                  <a:extLst>
                    <a:ext uri="{9D8B030D-6E8A-4147-A177-3AD203B41FA5}">
                      <a16:colId xmlns:a16="http://schemas.microsoft.com/office/drawing/2014/main" val="682128715"/>
                    </a:ext>
                  </a:extLst>
                </a:gridCol>
                <a:gridCol w="778997">
                  <a:extLst>
                    <a:ext uri="{9D8B030D-6E8A-4147-A177-3AD203B41FA5}">
                      <a16:colId xmlns:a16="http://schemas.microsoft.com/office/drawing/2014/main" val="3756753742"/>
                    </a:ext>
                  </a:extLst>
                </a:gridCol>
                <a:gridCol w="1008114">
                  <a:extLst>
                    <a:ext uri="{9D8B030D-6E8A-4147-A177-3AD203B41FA5}">
                      <a16:colId xmlns:a16="http://schemas.microsoft.com/office/drawing/2014/main" val="386939310"/>
                    </a:ext>
                  </a:extLst>
                </a:gridCol>
                <a:gridCol w="1122668">
                  <a:extLst>
                    <a:ext uri="{9D8B030D-6E8A-4147-A177-3AD203B41FA5}">
                      <a16:colId xmlns:a16="http://schemas.microsoft.com/office/drawing/2014/main" val="1591356267"/>
                    </a:ext>
                  </a:extLst>
                </a:gridCol>
                <a:gridCol w="824819">
                  <a:extLst>
                    <a:ext uri="{9D8B030D-6E8A-4147-A177-3AD203B41FA5}">
                      <a16:colId xmlns:a16="http://schemas.microsoft.com/office/drawing/2014/main" val="2987906104"/>
                    </a:ext>
                  </a:extLst>
                </a:gridCol>
                <a:gridCol w="1283051">
                  <a:extLst>
                    <a:ext uri="{9D8B030D-6E8A-4147-A177-3AD203B41FA5}">
                      <a16:colId xmlns:a16="http://schemas.microsoft.com/office/drawing/2014/main" val="753896775"/>
                    </a:ext>
                  </a:extLst>
                </a:gridCol>
              </a:tblGrid>
              <a:tr h="325401">
                <a:tc gridSpan="6">
                  <a:txBody>
                    <a:bodyPr/>
                    <a:lstStyle/>
                    <a:p>
                      <a:pPr algn="ctr" fontAlgn="b"/>
                      <a:r>
                        <a:rPr lang="en-US" sz="2000" b="1" u="none" strike="noStrike" dirty="0">
                          <a:effectLst/>
                        </a:rPr>
                        <a:t>MATRICULA 2021-2022</a:t>
                      </a:r>
                      <a:endParaRPr lang="en-US" sz="2000" b="1" i="0" u="none" strike="noStrike" dirty="0">
                        <a:solidFill>
                          <a:srgbClr val="000000"/>
                        </a:solidFill>
                        <a:effectLst/>
                        <a:latin typeface="Calibri" panose="020F0502020204030204" pitchFamily="34" charset="0"/>
                      </a:endParaRPr>
                    </a:p>
                  </a:txBody>
                  <a:tcPr marL="9525" marR="9525" marT="9525" marB="0" anchor="ctr">
                    <a:solidFill>
                      <a:srgbClr val="FF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1391488"/>
                  </a:ext>
                </a:extLst>
              </a:tr>
              <a:tr h="588975">
                <a:tc gridSpan="2">
                  <a:txBody>
                    <a:bodyPr/>
                    <a:lstStyle/>
                    <a:p>
                      <a:pPr algn="ctr" fontAlgn="b"/>
                      <a:r>
                        <a:rPr lang="en-US" sz="2000" b="1" u="none" strike="noStrike" dirty="0">
                          <a:effectLst/>
                        </a:rPr>
                        <a:t>TRANSICIÓN</a:t>
                      </a:r>
                      <a:endParaRPr lang="en-US" sz="2000" b="1" i="0" u="none" strike="noStrike" dirty="0">
                        <a:solidFill>
                          <a:srgbClr val="000000"/>
                        </a:solidFill>
                        <a:effectLst/>
                        <a:latin typeface="Calibri" panose="020F0502020204030204" pitchFamily="34" charset="0"/>
                      </a:endParaRPr>
                    </a:p>
                  </a:txBody>
                  <a:tcPr marL="9525" marR="9525" marT="9525" marB="0" anchor="ctr">
                    <a:solidFill>
                      <a:srgbClr val="CCFFCC"/>
                    </a:solidFill>
                  </a:tcPr>
                </a:tc>
                <a:tc hMerge="1">
                  <a:txBody>
                    <a:bodyPr/>
                    <a:lstStyle/>
                    <a:p>
                      <a:endParaRPr lang="en-US"/>
                    </a:p>
                  </a:txBody>
                  <a:tcPr/>
                </a:tc>
                <a:tc gridSpan="2">
                  <a:txBody>
                    <a:bodyPr/>
                    <a:lstStyle/>
                    <a:p>
                      <a:pPr algn="ctr" fontAlgn="ctr"/>
                      <a:r>
                        <a:rPr lang="en-US" sz="2000" b="1" u="none" strike="noStrike" dirty="0">
                          <a:effectLst/>
                        </a:rPr>
                        <a:t>PRIMARIA</a:t>
                      </a:r>
                      <a:endParaRPr lang="en-US" sz="2000" b="1" i="0" u="none" strike="noStrike" dirty="0">
                        <a:solidFill>
                          <a:srgbClr val="000000"/>
                        </a:solidFill>
                        <a:effectLst/>
                        <a:latin typeface="Calibri" panose="020F0502020204030204" pitchFamily="34" charset="0"/>
                      </a:endParaRPr>
                    </a:p>
                  </a:txBody>
                  <a:tcPr marL="9525" marR="9525" marT="9525" marB="0" anchor="ctr">
                    <a:solidFill>
                      <a:srgbClr val="CCFFCC"/>
                    </a:solidFill>
                  </a:tcPr>
                </a:tc>
                <a:tc hMerge="1">
                  <a:txBody>
                    <a:bodyPr/>
                    <a:lstStyle/>
                    <a:p>
                      <a:endParaRPr lang="en-US"/>
                    </a:p>
                  </a:txBody>
                  <a:tcPr/>
                </a:tc>
                <a:tc gridSpan="2">
                  <a:txBody>
                    <a:bodyPr/>
                    <a:lstStyle/>
                    <a:p>
                      <a:pPr algn="ctr" fontAlgn="b"/>
                      <a:r>
                        <a:rPr lang="en-US" sz="2000" b="1" u="none" strike="noStrike" dirty="0">
                          <a:effectLst/>
                        </a:rPr>
                        <a:t>BACHILLERATO</a:t>
                      </a:r>
                      <a:endParaRPr lang="en-US" sz="2000" b="1" i="0" u="none" strike="noStrike" dirty="0">
                        <a:solidFill>
                          <a:srgbClr val="000000"/>
                        </a:solidFill>
                        <a:effectLst/>
                        <a:latin typeface="Calibri" panose="020F0502020204030204" pitchFamily="34" charset="0"/>
                      </a:endParaRPr>
                    </a:p>
                  </a:txBody>
                  <a:tcPr marL="9525" marR="9525" marT="9525" marB="0" anchor="ctr">
                    <a:solidFill>
                      <a:srgbClr val="CCFFCC"/>
                    </a:solidFill>
                  </a:tcPr>
                </a:tc>
                <a:tc hMerge="1">
                  <a:txBody>
                    <a:bodyPr/>
                    <a:lstStyle/>
                    <a:p>
                      <a:endParaRPr lang="en-US"/>
                    </a:p>
                  </a:txBody>
                  <a:tcPr/>
                </a:tc>
                <a:extLst>
                  <a:ext uri="{0D108BD9-81ED-4DB2-BD59-A6C34878D82A}">
                    <a16:rowId xmlns:a16="http://schemas.microsoft.com/office/drawing/2014/main" val="3607147281"/>
                  </a:ext>
                </a:extLst>
              </a:tr>
              <a:tr h="325401">
                <a:tc>
                  <a:txBody>
                    <a:bodyPr/>
                    <a:lstStyle/>
                    <a:p>
                      <a:pPr algn="ctr" fontAlgn="b"/>
                      <a:r>
                        <a:rPr lang="en-US" sz="2000" b="1" i="0" u="none" strike="noStrike" dirty="0">
                          <a:solidFill>
                            <a:srgbClr val="000000"/>
                          </a:solidFill>
                          <a:effectLst/>
                          <a:latin typeface="Calibri" panose="020F0502020204030204" pitchFamily="34" charset="0"/>
                        </a:rPr>
                        <a:t>2021</a:t>
                      </a:r>
                    </a:p>
                  </a:txBody>
                  <a:tcPr marL="9525" marR="9525" marT="9525" marB="0" anchor="ctr">
                    <a:solidFill>
                      <a:srgbClr val="CCECFF"/>
                    </a:solidFill>
                  </a:tcPr>
                </a:tc>
                <a:tc>
                  <a:txBody>
                    <a:bodyPr/>
                    <a:lstStyle/>
                    <a:p>
                      <a:pPr algn="ctr"/>
                      <a:r>
                        <a:rPr lang="es-MX" sz="2000" dirty="0"/>
                        <a:t>2022</a:t>
                      </a:r>
                      <a:endParaRPr lang="es-CO" sz="2000" dirty="0"/>
                    </a:p>
                  </a:txBody>
                  <a:tcPr marL="9525" marR="9525" marT="9525" marB="0" anchor="ctr">
                    <a:solidFill>
                      <a:schemeClr val="bg2">
                        <a:lumMod val="20000"/>
                        <a:lumOff val="80000"/>
                      </a:schemeClr>
                    </a:solidFill>
                  </a:tcPr>
                </a:tc>
                <a:tc>
                  <a:txBody>
                    <a:bodyPr/>
                    <a:lstStyle/>
                    <a:p>
                      <a:pPr algn="ctr" fontAlgn="b"/>
                      <a:r>
                        <a:rPr lang="en-US" sz="2000" b="1" i="0" u="none" strike="noStrike" dirty="0">
                          <a:solidFill>
                            <a:srgbClr val="000000"/>
                          </a:solidFill>
                          <a:effectLst/>
                          <a:latin typeface="Calibri" panose="020F0502020204030204" pitchFamily="34" charset="0"/>
                        </a:rPr>
                        <a:t>2021</a:t>
                      </a:r>
                    </a:p>
                  </a:txBody>
                  <a:tcPr marL="9525" marR="9525" marT="9525" marB="0" anchor="ctr">
                    <a:solidFill>
                      <a:srgbClr val="CCECFF"/>
                    </a:solidFill>
                  </a:tcPr>
                </a:tc>
                <a:tc>
                  <a:txBody>
                    <a:bodyPr/>
                    <a:lstStyle/>
                    <a:p>
                      <a:pPr algn="ctr"/>
                      <a:r>
                        <a:rPr lang="es-MX" sz="2000" dirty="0"/>
                        <a:t>2022</a:t>
                      </a:r>
                      <a:endParaRPr lang="es-CO" sz="2000" dirty="0"/>
                    </a:p>
                  </a:txBody>
                  <a:tcPr marL="9525" marR="9525" marT="9525" marB="0" anchor="ctr">
                    <a:solidFill>
                      <a:schemeClr val="bg2">
                        <a:lumMod val="20000"/>
                        <a:lumOff val="80000"/>
                      </a:schemeClr>
                    </a:solidFill>
                  </a:tcPr>
                </a:tc>
                <a:tc>
                  <a:txBody>
                    <a:bodyPr/>
                    <a:lstStyle/>
                    <a:p>
                      <a:pPr algn="ctr"/>
                      <a:r>
                        <a:rPr lang="es-MX" sz="2000" b="1" dirty="0"/>
                        <a:t>2021</a:t>
                      </a:r>
                      <a:endParaRPr lang="es-CO" sz="2000" b="1" dirty="0"/>
                    </a:p>
                  </a:txBody>
                  <a:tcPr marL="9525" marR="9525" marT="9525" marB="0" anchor="ctr">
                    <a:solidFill>
                      <a:srgbClr val="CCECFF"/>
                    </a:solidFill>
                  </a:tcPr>
                </a:tc>
                <a:tc>
                  <a:txBody>
                    <a:bodyPr/>
                    <a:lstStyle/>
                    <a:p>
                      <a:pPr algn="ctr"/>
                      <a:r>
                        <a:rPr lang="es-MX" sz="2000" dirty="0"/>
                        <a:t>2022</a:t>
                      </a:r>
                      <a:endParaRPr lang="es-CO" sz="2000" dirty="0"/>
                    </a:p>
                  </a:txBody>
                  <a:tcPr marL="9525" marR="9525" marT="9525" marB="0" anchor="ctr">
                    <a:solidFill>
                      <a:schemeClr val="bg2">
                        <a:lumMod val="20000"/>
                        <a:lumOff val="80000"/>
                      </a:schemeClr>
                    </a:solidFill>
                  </a:tcPr>
                </a:tc>
                <a:extLst>
                  <a:ext uri="{0D108BD9-81ED-4DB2-BD59-A6C34878D82A}">
                    <a16:rowId xmlns:a16="http://schemas.microsoft.com/office/drawing/2014/main" val="1139523657"/>
                  </a:ext>
                </a:extLst>
              </a:tr>
              <a:tr h="325401">
                <a:tc>
                  <a:txBody>
                    <a:bodyPr/>
                    <a:lstStyle/>
                    <a:p>
                      <a:pPr algn="ctr" fontAlgn="b"/>
                      <a:r>
                        <a:rPr lang="en-US" sz="2000" b="1" i="0" u="none" strike="noStrike" dirty="0">
                          <a:solidFill>
                            <a:srgbClr val="000000"/>
                          </a:solidFill>
                          <a:effectLst/>
                          <a:latin typeface="Calibri" panose="020F0502020204030204" pitchFamily="34" charset="0"/>
                        </a:rPr>
                        <a:t>81</a:t>
                      </a:r>
                    </a:p>
                  </a:txBody>
                  <a:tcPr marL="9525" marR="9525" marT="9525" marB="0" anchor="ctr">
                    <a:solidFill>
                      <a:srgbClr val="CCECFF"/>
                    </a:solidFill>
                  </a:tcPr>
                </a:tc>
                <a:tc>
                  <a:txBody>
                    <a:bodyPr/>
                    <a:lstStyle/>
                    <a:p>
                      <a:pPr algn="ctr"/>
                      <a:r>
                        <a:rPr lang="es-MX" sz="2000" dirty="0"/>
                        <a:t>100</a:t>
                      </a:r>
                      <a:endParaRPr lang="es-CO" sz="2000" dirty="0"/>
                    </a:p>
                  </a:txBody>
                  <a:tcPr marL="9525" marR="9525" marT="9525" marB="0" anchor="ctr">
                    <a:solidFill>
                      <a:schemeClr val="bg2">
                        <a:lumMod val="20000"/>
                        <a:lumOff val="80000"/>
                      </a:schemeClr>
                    </a:solidFill>
                  </a:tcPr>
                </a:tc>
                <a:tc>
                  <a:txBody>
                    <a:bodyPr/>
                    <a:lstStyle/>
                    <a:p>
                      <a:pPr algn="ctr" fontAlgn="b"/>
                      <a:r>
                        <a:rPr lang="en-US" sz="2000" b="1" i="0" u="none" strike="noStrike" dirty="0">
                          <a:solidFill>
                            <a:srgbClr val="000000"/>
                          </a:solidFill>
                          <a:effectLst/>
                          <a:latin typeface="Calibri" panose="020F0502020204030204" pitchFamily="34" charset="0"/>
                        </a:rPr>
                        <a:t>748</a:t>
                      </a:r>
                    </a:p>
                  </a:txBody>
                  <a:tcPr marL="9525" marR="9525" marT="9525" marB="0" anchor="ctr">
                    <a:solidFill>
                      <a:srgbClr val="CCECFF"/>
                    </a:solidFill>
                  </a:tcPr>
                </a:tc>
                <a:tc>
                  <a:txBody>
                    <a:bodyPr/>
                    <a:lstStyle/>
                    <a:p>
                      <a:pPr algn="ctr"/>
                      <a:r>
                        <a:rPr lang="es-MX" sz="2000" dirty="0"/>
                        <a:t>725</a:t>
                      </a:r>
                      <a:endParaRPr lang="es-CO" sz="2000" dirty="0"/>
                    </a:p>
                  </a:txBody>
                  <a:tcPr marL="9525" marR="9525" marT="9525" marB="0" anchor="ctr">
                    <a:solidFill>
                      <a:schemeClr val="bg2">
                        <a:lumMod val="20000"/>
                        <a:lumOff val="80000"/>
                      </a:schemeClr>
                    </a:solidFill>
                  </a:tcPr>
                </a:tc>
                <a:tc>
                  <a:txBody>
                    <a:bodyPr/>
                    <a:lstStyle/>
                    <a:p>
                      <a:pPr algn="ctr"/>
                      <a:r>
                        <a:rPr lang="es-MX" sz="2000" b="1" dirty="0"/>
                        <a:t>997</a:t>
                      </a:r>
                      <a:endParaRPr lang="es-CO" sz="2000" b="1" dirty="0"/>
                    </a:p>
                  </a:txBody>
                  <a:tcPr marL="9525" marR="9525" marT="9525" marB="0" anchor="ctr">
                    <a:solidFill>
                      <a:srgbClr val="CCECFF"/>
                    </a:solidFill>
                  </a:tcPr>
                </a:tc>
                <a:tc>
                  <a:txBody>
                    <a:bodyPr/>
                    <a:lstStyle/>
                    <a:p>
                      <a:pPr algn="ctr"/>
                      <a:r>
                        <a:rPr lang="es-MX" sz="2000" dirty="0"/>
                        <a:t>1127</a:t>
                      </a:r>
                      <a:endParaRPr lang="es-CO" sz="2000" dirty="0"/>
                    </a:p>
                  </a:txBody>
                  <a:tcPr marL="9525" marR="9525" marT="9525" marB="0" anchor="ctr">
                    <a:solidFill>
                      <a:schemeClr val="bg2">
                        <a:lumMod val="20000"/>
                        <a:lumOff val="80000"/>
                      </a:schemeClr>
                    </a:solidFill>
                  </a:tcPr>
                </a:tc>
                <a:extLst>
                  <a:ext uri="{0D108BD9-81ED-4DB2-BD59-A6C34878D82A}">
                    <a16:rowId xmlns:a16="http://schemas.microsoft.com/office/drawing/2014/main" val="2385013049"/>
                  </a:ext>
                </a:extLst>
              </a:tr>
              <a:tr h="325401">
                <a:tc gridSpan="6">
                  <a:txBody>
                    <a:bodyPr/>
                    <a:lstStyle/>
                    <a:p>
                      <a:pPr algn="ctr" fontAlgn="b"/>
                      <a:r>
                        <a:rPr lang="en-US" sz="2000" b="1" u="none" strike="noStrike" dirty="0">
                          <a:effectLst/>
                        </a:rPr>
                        <a:t>TOTAL MATRICULA</a:t>
                      </a:r>
                      <a:endParaRPr lang="en-US" sz="2000" b="1"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7002925"/>
                  </a:ext>
                </a:extLst>
              </a:tr>
              <a:tr h="341671">
                <a:tc>
                  <a:txBody>
                    <a:bodyPr/>
                    <a:lstStyle/>
                    <a:p>
                      <a:pPr algn="ctr" fontAlgn="b"/>
                      <a:r>
                        <a:rPr lang="en-US" sz="2000" b="1" u="none" strike="noStrike" dirty="0">
                          <a:effectLst/>
                        </a:rPr>
                        <a:t>2021</a:t>
                      </a:r>
                      <a:endParaRPr lang="en-US" sz="2000" b="1" i="0" u="none" strike="noStrike" dirty="0">
                        <a:solidFill>
                          <a:srgbClr val="000000"/>
                        </a:solidFill>
                        <a:effectLst/>
                        <a:latin typeface="Calibri" panose="020F0502020204030204" pitchFamily="34" charset="0"/>
                      </a:endParaRPr>
                    </a:p>
                  </a:txBody>
                  <a:tcPr marL="9525" marR="9525" marT="9525" marB="0" anchor="ctr">
                    <a:solidFill>
                      <a:srgbClr val="CCECFF"/>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2000" b="1" dirty="0"/>
                        <a:t>1826</a:t>
                      </a:r>
                      <a:endParaRPr lang="es-CO" sz="2000" b="1" dirty="0"/>
                    </a:p>
                  </a:txBody>
                  <a:tcPr marL="9525" marR="9525" marT="9525" marB="0" anchor="ctr">
                    <a:solidFill>
                      <a:srgbClr val="CCECFF"/>
                    </a:solidFill>
                  </a:tcPr>
                </a:tc>
                <a:tc hMerge="1">
                  <a:txBody>
                    <a:bodyPr/>
                    <a:lstStyle/>
                    <a:p>
                      <a:endParaRPr lang="en-US"/>
                    </a:p>
                  </a:txBody>
                  <a:tcPr/>
                </a:tc>
                <a:tc>
                  <a:txBody>
                    <a:bodyPr/>
                    <a:lstStyle/>
                    <a:p>
                      <a:pPr algn="ctr"/>
                      <a:r>
                        <a:rPr lang="es-MX" sz="2000" dirty="0"/>
                        <a:t>2022</a:t>
                      </a:r>
                      <a:endParaRPr lang="es-CO" sz="2000" dirty="0"/>
                    </a:p>
                  </a:txBody>
                  <a:tcPr marL="9525" marR="9525" marT="9525" marB="0" anchor="ctr">
                    <a:solidFill>
                      <a:schemeClr val="bg2">
                        <a:lumMod val="20000"/>
                        <a:lumOff val="80000"/>
                      </a:schemeClr>
                    </a:solidFill>
                  </a:tcPr>
                </a:tc>
                <a:tc gridSpan="2">
                  <a:txBody>
                    <a:bodyPr/>
                    <a:lstStyle/>
                    <a:p>
                      <a:pPr algn="ctr"/>
                      <a:r>
                        <a:rPr lang="es-MX" sz="2000" b="1" dirty="0"/>
                        <a:t>1952</a:t>
                      </a:r>
                      <a:endParaRPr lang="es-CO" sz="2000" b="1" dirty="0"/>
                    </a:p>
                  </a:txBody>
                  <a:tcPr marL="9525" marR="9525" marT="9525" marB="0" anchor="ctr">
                    <a:solidFill>
                      <a:schemeClr val="bg2">
                        <a:lumMod val="20000"/>
                        <a:lumOff val="80000"/>
                      </a:schemeClr>
                    </a:solidFill>
                  </a:tcPr>
                </a:tc>
                <a:tc hMerge="1">
                  <a:txBody>
                    <a:bodyPr/>
                    <a:lstStyle/>
                    <a:p>
                      <a:endParaRPr lang="en-US"/>
                    </a:p>
                  </a:txBody>
                  <a:tcPr/>
                </a:tc>
                <a:extLst>
                  <a:ext uri="{0D108BD9-81ED-4DB2-BD59-A6C34878D82A}">
                    <a16:rowId xmlns:a16="http://schemas.microsoft.com/office/drawing/2014/main" val="1668286849"/>
                  </a:ext>
                </a:extLst>
              </a:tr>
            </a:tbl>
          </a:graphicData>
        </a:graphic>
      </p:graphicFrame>
    </p:spTree>
    <p:extLst>
      <p:ext uri="{BB962C8B-B14F-4D97-AF65-F5344CB8AC3E}">
        <p14:creationId xmlns:p14="http://schemas.microsoft.com/office/powerpoint/2010/main" val="3676849015"/>
      </p:ext>
    </p:extLst>
  </p:cSld>
  <p:clrMapOvr>
    <a:masterClrMapping/>
  </p:clrMapOvr>
  <p:transition>
    <p:pull dir="l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32C5EDC-E27D-4B64-AFC0-874AF1B3C016}"/>
              </a:ext>
            </a:extLst>
          </p:cNvPr>
          <p:cNvSpPr txBox="1"/>
          <p:nvPr/>
        </p:nvSpPr>
        <p:spPr>
          <a:xfrm>
            <a:off x="3143672" y="476672"/>
            <a:ext cx="6336704" cy="707886"/>
          </a:xfrm>
          <a:prstGeom prst="rect">
            <a:avLst/>
          </a:prstGeom>
          <a:noFill/>
        </p:spPr>
        <p:txBody>
          <a:bodyPr wrap="square" rtlCol="0">
            <a:spAutoFit/>
          </a:bodyPr>
          <a:lstStyle/>
          <a:p>
            <a:pPr algn="ctr"/>
            <a:r>
              <a:rPr lang="es-MX" sz="4000" dirty="0">
                <a:solidFill>
                  <a:srgbClr val="FFFFFF"/>
                </a:solidFill>
              </a:rPr>
              <a:t>GESTION ACADEMICA </a:t>
            </a:r>
            <a:endParaRPr lang="es-CO" sz="4000" dirty="0">
              <a:solidFill>
                <a:srgbClr val="FFFFFF"/>
              </a:solidFill>
            </a:endParaRPr>
          </a:p>
        </p:txBody>
      </p:sp>
      <p:sp>
        <p:nvSpPr>
          <p:cNvPr id="11" name="Rectángulo 10"/>
          <p:cNvSpPr/>
          <p:nvPr/>
        </p:nvSpPr>
        <p:spPr>
          <a:xfrm>
            <a:off x="623392" y="1700808"/>
            <a:ext cx="10153128" cy="1323439"/>
          </a:xfrm>
          <a:prstGeom prst="rect">
            <a:avLst/>
          </a:prstGeom>
          <a:solidFill>
            <a:schemeClr val="accent2">
              <a:lumMod val="20000"/>
              <a:lumOff val="80000"/>
            </a:schemeClr>
          </a:solidFill>
        </p:spPr>
        <p:txBody>
          <a:bodyPr wrap="square">
            <a:spAutoFit/>
          </a:bodyPr>
          <a:lstStyle/>
          <a:p>
            <a:r>
              <a:rPr lang="es-MX" sz="2000" dirty="0">
                <a:solidFill>
                  <a:schemeClr val="bg1"/>
                </a:solidFill>
              </a:rPr>
              <a:t>Planeación y organización: Coordina participa y acompaña la formulación, revisión y actualización del Proyecto Educativo Institucional (PEI), del plan operativo anual (POA), del plan de mejoramiento institucional (PMI) y del sistema institucional de evaluación.</a:t>
            </a:r>
            <a:endParaRPr lang="es-CO" sz="2000" dirty="0">
              <a:solidFill>
                <a:schemeClr val="bg1"/>
              </a:solidFill>
            </a:endParaRPr>
          </a:p>
        </p:txBody>
      </p:sp>
      <p:sp>
        <p:nvSpPr>
          <p:cNvPr id="12" name="Rectángulo 11"/>
          <p:cNvSpPr/>
          <p:nvPr/>
        </p:nvSpPr>
        <p:spPr>
          <a:xfrm>
            <a:off x="3431704" y="3421449"/>
            <a:ext cx="7896200" cy="1015663"/>
          </a:xfrm>
          <a:prstGeom prst="rect">
            <a:avLst/>
          </a:prstGeom>
          <a:solidFill>
            <a:srgbClr val="CCFFCC"/>
          </a:solidFill>
        </p:spPr>
        <p:txBody>
          <a:bodyPr wrap="square">
            <a:spAutoFit/>
          </a:bodyPr>
          <a:lstStyle/>
          <a:p>
            <a:r>
              <a:rPr lang="es-MX" sz="2000" dirty="0">
                <a:solidFill>
                  <a:schemeClr val="bg1"/>
                </a:solidFill>
              </a:rPr>
              <a:t>Apoya el diseño e implementación de mecanismos para la toma de decisiones involucrando la comunidad educativa en relación con los procesos de planeación y dirección de la institución.</a:t>
            </a:r>
            <a:endParaRPr lang="es-CO" sz="2000" dirty="0">
              <a:solidFill>
                <a:schemeClr val="bg1"/>
              </a:solidFill>
            </a:endParaRPr>
          </a:p>
        </p:txBody>
      </p:sp>
      <p:sp>
        <p:nvSpPr>
          <p:cNvPr id="13" name="Rectángulo 12"/>
          <p:cNvSpPr/>
          <p:nvPr/>
        </p:nvSpPr>
        <p:spPr>
          <a:xfrm>
            <a:off x="623392" y="4872992"/>
            <a:ext cx="10153128" cy="1631216"/>
          </a:xfrm>
          <a:prstGeom prst="rect">
            <a:avLst/>
          </a:prstGeom>
          <a:solidFill>
            <a:srgbClr val="CCECFF"/>
          </a:solidFill>
        </p:spPr>
        <p:txBody>
          <a:bodyPr wrap="square">
            <a:spAutoFit/>
          </a:bodyPr>
          <a:lstStyle/>
          <a:p>
            <a:r>
              <a:rPr lang="es-MX" sz="2000" dirty="0">
                <a:solidFill>
                  <a:schemeClr val="bg1"/>
                </a:solidFill>
              </a:rPr>
              <a:t>A partir del 2021 Y 2022 se inicia el proceso de construcción, revisión, y ajustes a las mallas curriculares y proyectos transversales, teniendo en cuenta los lineamientos y directrices del MEN. Durante la pandemia se flexibilizo el SIEE, se pactaron procesos metodológicos y canales de comunicación. Esta información reposa en las actas de consejo académico y reunión de docentes</a:t>
            </a:r>
            <a:endParaRPr lang="es-CO" sz="2000" dirty="0">
              <a:solidFill>
                <a:schemeClr val="bg1"/>
              </a:solidFill>
            </a:endParaRPr>
          </a:p>
        </p:txBody>
      </p:sp>
    </p:spTree>
    <p:extLst>
      <p:ext uri="{BB962C8B-B14F-4D97-AF65-F5344CB8AC3E}">
        <p14:creationId xmlns:p14="http://schemas.microsoft.com/office/powerpoint/2010/main" val="364567858"/>
      </p:ext>
    </p:extLst>
  </p:cSld>
  <p:clrMapOvr>
    <a:masterClrMapping/>
  </p:clrMapOvr>
  <p:transition>
    <p:pull dir="l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9376" y="908720"/>
            <a:ext cx="9721080" cy="2554545"/>
          </a:xfrm>
          <a:prstGeom prst="rect">
            <a:avLst/>
          </a:prstGeom>
          <a:solidFill>
            <a:srgbClr val="CCFFFF"/>
          </a:solidFill>
        </p:spPr>
        <p:txBody>
          <a:bodyPr wrap="square">
            <a:spAutoFit/>
          </a:bodyPr>
          <a:lstStyle/>
          <a:p>
            <a:r>
              <a:rPr lang="es-MX" sz="2000" dirty="0">
                <a:solidFill>
                  <a:schemeClr val="bg1"/>
                </a:solidFill>
              </a:rPr>
              <a:t>Incentiva y pone en práctica estrategias de participación de la comunidad educativa en las acciones orientadas al cumplimiento de los objetivos y metas institucionales. Todos los procesos de construcción del colectivo docente se enfocaron en impactar de manera directa a los estudiantes y padres de familia garantizando los espacios de comunicación y participación como el gobierno escolar, asociación de padres, atención a padres, formación integral, entrega de informes académicos, informe general del rendimiento académico de los estudiantes, escuela de padres y plataforma integra.</a:t>
            </a:r>
            <a:endParaRPr lang="es-CO" sz="2000" dirty="0">
              <a:solidFill>
                <a:schemeClr val="bg1"/>
              </a:solidFill>
            </a:endParaRPr>
          </a:p>
        </p:txBody>
      </p:sp>
      <p:sp>
        <p:nvSpPr>
          <p:cNvPr id="3" name="Rectángulo 2"/>
          <p:cNvSpPr/>
          <p:nvPr/>
        </p:nvSpPr>
        <p:spPr>
          <a:xfrm>
            <a:off x="2855640" y="4149080"/>
            <a:ext cx="8784976" cy="1631216"/>
          </a:xfrm>
          <a:prstGeom prst="rect">
            <a:avLst/>
          </a:prstGeom>
          <a:solidFill>
            <a:srgbClr val="FFCCFF"/>
          </a:solidFill>
        </p:spPr>
        <p:txBody>
          <a:bodyPr wrap="square">
            <a:spAutoFit/>
          </a:bodyPr>
          <a:lstStyle/>
          <a:p>
            <a:r>
              <a:rPr lang="es-MX" sz="2000" dirty="0">
                <a:solidFill>
                  <a:schemeClr val="bg1"/>
                </a:solidFill>
              </a:rPr>
              <a:t>Cultura institucional: Apoya el diseño y uso de mecanismos de comunicación entre la comunidad </a:t>
            </a:r>
            <a:r>
              <a:rPr lang="es-MX" sz="2000" dirty="0" smtClean="0">
                <a:solidFill>
                  <a:schemeClr val="bg1"/>
                </a:solidFill>
              </a:rPr>
              <a:t>educativa. Los </a:t>
            </a:r>
            <a:r>
              <a:rPr lang="es-MX" sz="2000" dirty="0">
                <a:solidFill>
                  <a:schemeClr val="bg1"/>
                </a:solidFill>
              </a:rPr>
              <a:t>canales de comunicación son: plataforma </a:t>
            </a:r>
            <a:r>
              <a:rPr lang="es-MX" sz="2000" dirty="0" smtClean="0">
                <a:solidFill>
                  <a:schemeClr val="bg1"/>
                </a:solidFill>
              </a:rPr>
              <a:t>G-suite</a:t>
            </a:r>
            <a:r>
              <a:rPr lang="es-MX" sz="2000" dirty="0">
                <a:solidFill>
                  <a:schemeClr val="bg1"/>
                </a:solidFill>
              </a:rPr>
              <a:t>, plataforma integra en su correo institucional, </a:t>
            </a:r>
            <a:r>
              <a:rPr lang="es-MX" sz="2000" dirty="0" err="1" smtClean="0">
                <a:solidFill>
                  <a:schemeClr val="bg1"/>
                </a:solidFill>
              </a:rPr>
              <a:t>WhatsAap</a:t>
            </a:r>
            <a:r>
              <a:rPr lang="es-MX" sz="2000" dirty="0" smtClean="0">
                <a:solidFill>
                  <a:schemeClr val="bg1"/>
                </a:solidFill>
              </a:rPr>
              <a:t> </a:t>
            </a:r>
            <a:r>
              <a:rPr lang="es-MX" sz="2000" dirty="0">
                <a:solidFill>
                  <a:schemeClr val="bg1"/>
                </a:solidFill>
              </a:rPr>
              <a:t>y pizarrón de tareas, en forma presencial desde secretaría del colegio, se atiende el proceso de estudiantes con modalidad física. </a:t>
            </a:r>
            <a:endParaRPr lang="es-CO" sz="2000" dirty="0">
              <a:solidFill>
                <a:schemeClr val="bg1"/>
              </a:solidFill>
            </a:endParaRPr>
          </a:p>
        </p:txBody>
      </p:sp>
    </p:spTree>
    <p:extLst>
      <p:ext uri="{BB962C8B-B14F-4D97-AF65-F5344CB8AC3E}">
        <p14:creationId xmlns:p14="http://schemas.microsoft.com/office/powerpoint/2010/main" val="2442615051"/>
      </p:ext>
    </p:extLst>
  </p:cSld>
  <p:clrMapOvr>
    <a:masterClrMapping/>
  </p:clrMapOvr>
  <p:transition>
    <p:pull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528386" y="394708"/>
            <a:ext cx="7795019" cy="769441"/>
          </a:xfrm>
          <a:prstGeom prst="rect">
            <a:avLst/>
          </a:prstGeom>
          <a:noFill/>
        </p:spPr>
        <p:txBody>
          <a:bodyPr wrap="none" lIns="91440" tIns="45720" rIns="91440" bIns="45720">
            <a:spAutoFit/>
          </a:bodyPr>
          <a:lstStyle/>
          <a:p>
            <a:pPr algn="r"/>
            <a:r>
              <a:rPr lang="es-ES" sz="4400" b="1" cap="none" spc="0" dirty="0">
                <a:ln w="22225">
                  <a:solidFill>
                    <a:schemeClr val="accent2"/>
                  </a:solidFill>
                  <a:prstDash val="solid"/>
                </a:ln>
                <a:solidFill>
                  <a:schemeClr val="accent2">
                    <a:lumMod val="40000"/>
                    <a:lumOff val="60000"/>
                  </a:schemeClr>
                </a:solidFill>
                <a:effectLst/>
              </a:rPr>
              <a:t>¿POR QUÉ RENDIR CUENTAS? </a:t>
            </a:r>
          </a:p>
        </p:txBody>
      </p:sp>
      <p:sp>
        <p:nvSpPr>
          <p:cNvPr id="7" name="CuadroTexto 6"/>
          <p:cNvSpPr txBox="1"/>
          <p:nvPr/>
        </p:nvSpPr>
        <p:spPr>
          <a:xfrm>
            <a:off x="191344" y="1628800"/>
            <a:ext cx="10729192"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CO" sz="2000" b="1" dirty="0">
                <a:solidFill>
                  <a:schemeClr val="bg1"/>
                </a:solidFill>
              </a:rPr>
              <a:t>Todo funcionario público y Directivas de Instituciones Educativas  tenemos la obligación de responder e informar por la administración, el manejo y los rendimientos de fondos, bienes o recursos públicos asignados y los resultados en el cumplimiento del mandato que le ha sido conferido.</a:t>
            </a:r>
            <a:endParaRPr lang="en-US" sz="2000" b="1" dirty="0">
              <a:solidFill>
                <a:schemeClr val="bg1"/>
              </a:solidFill>
            </a:endParaRPr>
          </a:p>
        </p:txBody>
      </p:sp>
      <p:sp>
        <p:nvSpPr>
          <p:cNvPr id="8" name="CuadroTexto 7"/>
          <p:cNvSpPr txBox="1"/>
          <p:nvPr/>
        </p:nvSpPr>
        <p:spPr>
          <a:xfrm>
            <a:off x="695400" y="3222104"/>
            <a:ext cx="10614237"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CO" sz="2000" b="1" dirty="0"/>
              <a:t>Se entiende por RESPONDER, aquella obligación que tiene todo funcionario público, organismos y toda persona particular que administre o maneje  fondos, bienes y recursos públicos, de asumir la responsabilidad que se derive de su gestión administrativa.</a:t>
            </a:r>
            <a:endParaRPr lang="en-US" sz="2000" b="1" dirty="0"/>
          </a:p>
        </p:txBody>
      </p:sp>
      <p:sp>
        <p:nvSpPr>
          <p:cNvPr id="9" name="CuadroTexto 8"/>
          <p:cNvSpPr txBox="1"/>
          <p:nvPr/>
        </p:nvSpPr>
        <p:spPr>
          <a:xfrm>
            <a:off x="1271464" y="4797152"/>
            <a:ext cx="10542229"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CO" sz="2000" b="1" dirty="0"/>
              <a:t>Así mismo se entiende por INFORMAR la acción de comunicar a la comunidad el empleo de los fondos  públicos propiedad del Estado.</a:t>
            </a:r>
          </a:p>
          <a:p>
            <a:r>
              <a:rPr lang="es-CO" sz="2000" b="1" dirty="0"/>
              <a:t>Es el compromiso que tenemos los organismos de la administración escolar de difundir e informar sobre los principales resultados  obtenidos y el uso de los recursos asignados por el gobierno a través del MEN para el año 2022.</a:t>
            </a:r>
            <a:endParaRPr lang="en-US" sz="2000" b="1" dirty="0"/>
          </a:p>
        </p:txBody>
      </p:sp>
    </p:spTree>
    <p:extLst>
      <p:ext uri="{BB962C8B-B14F-4D97-AF65-F5344CB8AC3E}">
        <p14:creationId xmlns:p14="http://schemas.microsoft.com/office/powerpoint/2010/main" val="2751505485"/>
      </p:ext>
    </p:extLst>
  </p:cSld>
  <p:clrMapOvr>
    <a:masterClrMapping/>
  </p:clrMapOvr>
  <p:transition>
    <p:pull dir="l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9376" y="332656"/>
            <a:ext cx="11256912" cy="1846659"/>
          </a:xfrm>
          <a:prstGeom prst="rect">
            <a:avLst/>
          </a:prstGeom>
          <a:solidFill>
            <a:schemeClr val="accent2">
              <a:lumMod val="20000"/>
              <a:lumOff val="80000"/>
            </a:schemeClr>
          </a:solidFill>
        </p:spPr>
        <p:txBody>
          <a:bodyPr wrap="square">
            <a:spAutoFit/>
          </a:bodyPr>
          <a:lstStyle/>
          <a:p>
            <a:r>
              <a:rPr lang="es-MX" sz="1900" dirty="0">
                <a:solidFill>
                  <a:schemeClr val="bg1"/>
                </a:solidFill>
              </a:rPr>
              <a:t>Organiza jornadas pedagógicas con los docentes y la comunidad educativa para actualizar, evaluar y hacer seguimiento a las buenas prácticas sociales y académicas de la institución. Durante el período comprendido entre el 2021 y 2022 se programó y evidenció en los cronogramas de actividades, las semanas de desarrollo institucional y las actividades de información, capacitación y seguimiento que se realizaron en los diferentes procesos de carácter institucional. Cada una de estas reuniones se organizaron con su agenda y trabajo por entregar. </a:t>
            </a:r>
            <a:endParaRPr lang="es-CO" sz="1900" dirty="0">
              <a:solidFill>
                <a:schemeClr val="bg1"/>
              </a:solidFill>
            </a:endParaRPr>
          </a:p>
        </p:txBody>
      </p:sp>
      <p:sp>
        <p:nvSpPr>
          <p:cNvPr id="3" name="Rectángulo 2"/>
          <p:cNvSpPr/>
          <p:nvPr/>
        </p:nvSpPr>
        <p:spPr>
          <a:xfrm>
            <a:off x="767408" y="2492896"/>
            <a:ext cx="11112896" cy="3893374"/>
          </a:xfrm>
          <a:prstGeom prst="rect">
            <a:avLst/>
          </a:prstGeom>
          <a:solidFill>
            <a:srgbClr val="CCFFCC"/>
          </a:solidFill>
        </p:spPr>
        <p:txBody>
          <a:bodyPr wrap="square">
            <a:spAutoFit/>
          </a:bodyPr>
          <a:lstStyle/>
          <a:p>
            <a:r>
              <a:rPr lang="es-MX" sz="1900" dirty="0">
                <a:solidFill>
                  <a:schemeClr val="bg1"/>
                </a:solidFill>
              </a:rPr>
              <a:t>Promueve y organiza espacios o mecanismos enfocados a favorecer la educación inclusiva y la atención a la diversidad. La institución tiene estipulado los protocolos para dar cobertura y atención a los estudiantes de educación inclusiva y se ha observado que, uno de los obstáculos o dificultades, es la falta de interés por parte de los padres de familia al no documentarse por los diferentes canales de la institución sobre los procesos o paso a paso a seguir para dar la atención oportuna a los estudiantes que hacen parte de este grupo de inclusión. Sin embargo, en las reuniones de inicio de año y en la atención a padres de familia se realizó y realiza la retroalimentación de dichos procesos. En el año 2021 y 2022 la SEM envió personal de apoyo a la institución y se observó que no se avanzó del proceso de caracterización, por esta razón, es necesario y prudente fortalecer la capacitación de los profesores con apoyo de orientación docente, en los aspectos de identificación de las necesidades educativas especiales o los tipos de discapacidad, que se unifiquen las estructuras en los procesos de construcción de los PIAR y/o procesos de flexibilización curricular especialmente en sus rubricas y mínimos de aprendizaje.</a:t>
            </a:r>
            <a:endParaRPr lang="es-CO" sz="1900" dirty="0">
              <a:solidFill>
                <a:schemeClr val="bg1"/>
              </a:solidFill>
            </a:endParaRPr>
          </a:p>
        </p:txBody>
      </p:sp>
    </p:spTree>
    <p:extLst>
      <p:ext uri="{BB962C8B-B14F-4D97-AF65-F5344CB8AC3E}">
        <p14:creationId xmlns:p14="http://schemas.microsoft.com/office/powerpoint/2010/main" val="1120030650"/>
      </p:ext>
    </p:extLst>
  </p:cSld>
  <p:clrMapOvr>
    <a:masterClrMapping/>
  </p:clrMapOvr>
  <p:transition>
    <p:pull dir="l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11424" y="332656"/>
            <a:ext cx="7896200" cy="1631216"/>
          </a:xfrm>
          <a:prstGeom prst="rect">
            <a:avLst/>
          </a:prstGeom>
          <a:solidFill>
            <a:srgbClr val="CCFFCC"/>
          </a:solidFill>
        </p:spPr>
        <p:txBody>
          <a:bodyPr wrap="square">
            <a:spAutoFit/>
          </a:bodyPr>
          <a:lstStyle/>
          <a:p>
            <a:r>
              <a:rPr lang="es-MX" sz="2000" dirty="0">
                <a:solidFill>
                  <a:schemeClr val="bg1"/>
                </a:solidFill>
              </a:rPr>
              <a:t>Teniendo en cuenta las sugerencias recibidas en la auditoria de la SEM se organizó y planeo capacitación docente a través de pro futuro, los cursos que realizaron los docentes en la semana de desarrollo institucional son: dificultades de aprendizaje y  </a:t>
            </a:r>
            <a:r>
              <a:rPr lang="es-MX" sz="2000" dirty="0" err="1">
                <a:solidFill>
                  <a:schemeClr val="bg1"/>
                </a:solidFill>
              </a:rPr>
              <a:t>neurodidáctica</a:t>
            </a:r>
            <a:r>
              <a:rPr lang="es-MX" sz="2000" dirty="0">
                <a:solidFill>
                  <a:schemeClr val="bg1"/>
                </a:solidFill>
              </a:rPr>
              <a:t>.</a:t>
            </a:r>
            <a:endParaRPr lang="es-CO" sz="2000" dirty="0">
              <a:solidFill>
                <a:schemeClr val="bg1"/>
              </a:solidFill>
            </a:endParaRPr>
          </a:p>
        </p:txBody>
      </p:sp>
      <p:sp>
        <p:nvSpPr>
          <p:cNvPr id="4" name="Rectángulo 3"/>
          <p:cNvSpPr/>
          <p:nvPr/>
        </p:nvSpPr>
        <p:spPr>
          <a:xfrm>
            <a:off x="2567608" y="2449107"/>
            <a:ext cx="9001000" cy="1938992"/>
          </a:xfrm>
          <a:prstGeom prst="rect">
            <a:avLst/>
          </a:prstGeom>
          <a:solidFill>
            <a:srgbClr val="FFCCFF"/>
          </a:solidFill>
        </p:spPr>
        <p:txBody>
          <a:bodyPr wrap="square">
            <a:spAutoFit/>
          </a:bodyPr>
          <a:lstStyle/>
          <a:p>
            <a:r>
              <a:rPr lang="es-MX" sz="2000" dirty="0">
                <a:solidFill>
                  <a:schemeClr val="bg1"/>
                </a:solidFill>
              </a:rPr>
              <a:t>En reunión de docentes iniciando el año 2022 se orientó la priorización de lo los aprendizajes. Estos se ajustes se pueden evidenciar en las mallas curriculares, durante este proceso se evidencio la ausencia de algunas mallas y planes de área y se observó que la mayoría de los docentes cumplieron con estos procesos. También se evidencia en las bitácoras de planeación de cada asignatura.</a:t>
            </a:r>
            <a:endParaRPr lang="es-CO" sz="2000" dirty="0">
              <a:solidFill>
                <a:schemeClr val="bg1"/>
              </a:solidFill>
            </a:endParaRPr>
          </a:p>
        </p:txBody>
      </p:sp>
      <p:sp>
        <p:nvSpPr>
          <p:cNvPr id="5" name="Rectángulo 4"/>
          <p:cNvSpPr/>
          <p:nvPr/>
        </p:nvSpPr>
        <p:spPr>
          <a:xfrm>
            <a:off x="1343472" y="4941168"/>
            <a:ext cx="9865096" cy="1015663"/>
          </a:xfrm>
          <a:prstGeom prst="rect">
            <a:avLst/>
          </a:prstGeom>
          <a:solidFill>
            <a:srgbClr val="CCFFFF"/>
          </a:solidFill>
        </p:spPr>
        <p:txBody>
          <a:bodyPr wrap="square">
            <a:spAutoFit/>
          </a:bodyPr>
          <a:lstStyle/>
          <a:p>
            <a:r>
              <a:rPr lang="es-MX" sz="2000" dirty="0">
                <a:solidFill>
                  <a:schemeClr val="bg1"/>
                </a:solidFill>
              </a:rPr>
              <a:t>El proceso académico está en constante análisis revisando las causas del bajo rendimiento o deserción, estos procesos se realizan en los consejos académicos, los análisis de rendimiento académico por periodo, las comisiones de evaluación.</a:t>
            </a:r>
            <a:endParaRPr lang="es-CO" sz="2000" dirty="0">
              <a:solidFill>
                <a:schemeClr val="bg1"/>
              </a:solidFill>
            </a:endParaRPr>
          </a:p>
        </p:txBody>
      </p:sp>
    </p:spTree>
    <p:extLst>
      <p:ext uri="{BB962C8B-B14F-4D97-AF65-F5344CB8AC3E}">
        <p14:creationId xmlns:p14="http://schemas.microsoft.com/office/powerpoint/2010/main" val="742499801"/>
      </p:ext>
    </p:extLst>
  </p:cSld>
  <p:clrMapOvr>
    <a:masterClrMapping/>
  </p:clrMapOvr>
  <p:transition>
    <p:pull dir="l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6 Diagrama"/>
          <p:cNvGraphicFramePr/>
          <p:nvPr>
            <p:extLst>
              <p:ext uri="{D42A27DB-BD31-4B8C-83A1-F6EECF244321}">
                <p14:modId xmlns:p14="http://schemas.microsoft.com/office/powerpoint/2010/main" val="328564693"/>
              </p:ext>
            </p:extLst>
          </p:nvPr>
        </p:nvGraphicFramePr>
        <p:xfrm>
          <a:off x="1271464" y="548680"/>
          <a:ext cx="1015312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32086">
            <a:off x="9250943" y="2605521"/>
            <a:ext cx="2595367" cy="12796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42662" flipH="1">
            <a:off x="803698" y="3018846"/>
            <a:ext cx="2676867" cy="13198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58433147"/>
      </p:ext>
    </p:extLst>
  </p:cSld>
  <p:clrMapOvr>
    <a:masterClrMapping/>
  </p:clrMapOvr>
  <p:transition>
    <p:pull dir="l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63;p14"/>
          <p:cNvPicPr preferRelativeResize="0"/>
          <p:nvPr/>
        </p:nvPicPr>
        <p:blipFill rotWithShape="1">
          <a:blip r:embed="rId2">
            <a:alphaModFix/>
          </a:blip>
          <a:srcRect/>
          <a:stretch/>
        </p:blipFill>
        <p:spPr>
          <a:xfrm>
            <a:off x="3690900" y="2636477"/>
            <a:ext cx="1908358" cy="777830"/>
          </a:xfrm>
          <a:prstGeom prst="rect">
            <a:avLst/>
          </a:prstGeom>
          <a:noFill/>
          <a:ln>
            <a:noFill/>
          </a:ln>
        </p:spPr>
      </p:pic>
      <p:sp>
        <p:nvSpPr>
          <p:cNvPr id="3" name="Google Shape;264;p14"/>
          <p:cNvSpPr txBox="1">
            <a:spLocks/>
          </p:cNvSpPr>
          <p:nvPr/>
        </p:nvSpPr>
        <p:spPr>
          <a:xfrm>
            <a:off x="-912046" y="260376"/>
            <a:ext cx="7819031" cy="1151965"/>
          </a:xfrm>
          <a:prstGeom prst="rect">
            <a:avLst/>
          </a:prstGeom>
          <a:noFill/>
          <a:ln>
            <a:noFill/>
          </a:ln>
        </p:spPr>
        <p:txBody>
          <a:bodyPr spcFirstLastPara="1" wrap="square" lIns="91425" tIns="45700" rIns="91425" bIns="45700" anchor="ctr" anchorCtr="0">
            <a:norm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lnSpc>
                <a:spcPct val="90000"/>
              </a:lnSpc>
              <a:spcBef>
                <a:spcPts val="0"/>
              </a:spcBef>
              <a:buClr>
                <a:schemeClr val="accent1"/>
              </a:buClr>
              <a:buSzPts val="3200"/>
              <a:buFont typeface="Arial"/>
              <a:buNone/>
            </a:pPr>
            <a:r>
              <a:rPr lang="es-CO" sz="2400" dirty="0">
                <a:solidFill>
                  <a:schemeClr val="tx1"/>
                </a:solidFill>
                <a:latin typeface="Arial"/>
                <a:ea typeface="Arial"/>
                <a:cs typeface="Arial"/>
                <a:sym typeface="Arial"/>
              </a:rPr>
              <a:t>CAPACITACIÓN DOCENTE </a:t>
            </a:r>
            <a:br>
              <a:rPr lang="es-CO" sz="2400" dirty="0">
                <a:solidFill>
                  <a:schemeClr val="tx1"/>
                </a:solidFill>
                <a:latin typeface="Arial"/>
                <a:ea typeface="Arial"/>
                <a:cs typeface="Arial"/>
                <a:sym typeface="Arial"/>
              </a:rPr>
            </a:br>
            <a:r>
              <a:rPr lang="es-CO" sz="2400" dirty="0">
                <a:solidFill>
                  <a:schemeClr val="tx1"/>
                </a:solidFill>
                <a:latin typeface="Arial"/>
                <a:ea typeface="Arial"/>
                <a:cs typeface="Arial"/>
                <a:sym typeface="Arial"/>
              </a:rPr>
              <a:t>METODOLOGÍAS INNOVADORAS</a:t>
            </a:r>
          </a:p>
        </p:txBody>
      </p:sp>
      <p:pic>
        <p:nvPicPr>
          <p:cNvPr id="4" name="Google Shape;266;p14"/>
          <p:cNvPicPr preferRelativeResize="0"/>
          <p:nvPr/>
        </p:nvPicPr>
        <p:blipFill rotWithShape="1">
          <a:blip r:embed="rId3">
            <a:alphaModFix/>
          </a:blip>
          <a:srcRect/>
          <a:stretch/>
        </p:blipFill>
        <p:spPr>
          <a:xfrm>
            <a:off x="866158" y="1484784"/>
            <a:ext cx="2310912" cy="3081216"/>
          </a:xfrm>
          <a:prstGeom prst="rect">
            <a:avLst/>
          </a:prstGeom>
          <a:noFill/>
          <a:ln>
            <a:noFill/>
          </a:ln>
        </p:spPr>
      </p:pic>
      <p:pic>
        <p:nvPicPr>
          <p:cNvPr id="5" name="Google Shape;267;p14"/>
          <p:cNvPicPr preferRelativeResize="0"/>
          <p:nvPr/>
        </p:nvPicPr>
        <p:blipFill rotWithShape="1">
          <a:blip r:embed="rId4">
            <a:alphaModFix/>
          </a:blip>
          <a:srcRect/>
          <a:stretch/>
        </p:blipFill>
        <p:spPr>
          <a:xfrm>
            <a:off x="2997470" y="3933056"/>
            <a:ext cx="3295218" cy="2348880"/>
          </a:xfrm>
          <a:prstGeom prst="rect">
            <a:avLst/>
          </a:prstGeom>
          <a:noFill/>
          <a:ln>
            <a:noFill/>
          </a:ln>
        </p:spPr>
      </p:pic>
      <p:sp>
        <p:nvSpPr>
          <p:cNvPr id="7" name="CuadroTexto 6"/>
          <p:cNvSpPr txBox="1"/>
          <p:nvPr/>
        </p:nvSpPr>
        <p:spPr>
          <a:xfrm>
            <a:off x="7234658" y="2203567"/>
            <a:ext cx="3789485" cy="1384995"/>
          </a:xfrm>
          <a:prstGeom prst="rect">
            <a:avLst/>
          </a:prstGeom>
          <a:noFill/>
        </p:spPr>
        <p:txBody>
          <a:bodyPr wrap="square" rtlCol="0">
            <a:spAutoFit/>
          </a:bodyPr>
          <a:lstStyle/>
          <a:p>
            <a:pPr algn="ctr"/>
            <a:r>
              <a:rPr lang="es-CO" sz="2800" dirty="0">
                <a:solidFill>
                  <a:srgbClr val="FFFFFF"/>
                </a:solidFill>
              </a:rPr>
              <a:t>Capacitación Docentes Plataforma </a:t>
            </a:r>
            <a:r>
              <a:rPr lang="es-CO" sz="2800" dirty="0"/>
              <a:t>Institucional</a:t>
            </a:r>
            <a:endParaRPr lang="en-US" sz="2800" dirty="0"/>
          </a:p>
        </p:txBody>
      </p:sp>
      <p:sp>
        <p:nvSpPr>
          <p:cNvPr id="8" name="CuadroTexto 7"/>
          <p:cNvSpPr txBox="1"/>
          <p:nvPr/>
        </p:nvSpPr>
        <p:spPr>
          <a:xfrm>
            <a:off x="7090642" y="3773292"/>
            <a:ext cx="4104456" cy="1569660"/>
          </a:xfrm>
          <a:prstGeom prst="rect">
            <a:avLst/>
          </a:prstGeom>
          <a:noFill/>
        </p:spPr>
        <p:txBody>
          <a:bodyPr wrap="square" rtlCol="0">
            <a:spAutoFit/>
          </a:bodyPr>
          <a:lstStyle/>
          <a:p>
            <a:pPr algn="ctr"/>
            <a:r>
              <a:rPr lang="es-CO" sz="2400" dirty="0">
                <a:solidFill>
                  <a:srgbClr val="FFFFFF"/>
                </a:solidFill>
              </a:rPr>
              <a:t>Capacitación a padres y estudiantes  sobre el manejo de la plataforma- Video tutorial</a:t>
            </a:r>
            <a:endParaRPr lang="en-US" sz="2400" dirty="0">
              <a:solidFill>
                <a:srgbClr val="FFFFFF"/>
              </a:solidFill>
            </a:endParaRPr>
          </a:p>
        </p:txBody>
      </p:sp>
    </p:spTree>
    <p:extLst>
      <p:ext uri="{BB962C8B-B14F-4D97-AF65-F5344CB8AC3E}">
        <p14:creationId xmlns:p14="http://schemas.microsoft.com/office/powerpoint/2010/main" val="3001317335"/>
      </p:ext>
    </p:extLst>
  </p:cSld>
  <p:clrMapOvr>
    <a:masterClrMapping/>
  </p:clrMapOvr>
  <p:transition>
    <p:pull dir="l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7E23089-7817-4321-AFB6-28C87B018FC6}"/>
              </a:ext>
            </a:extLst>
          </p:cNvPr>
          <p:cNvSpPr txBox="1"/>
          <p:nvPr/>
        </p:nvSpPr>
        <p:spPr>
          <a:xfrm>
            <a:off x="3719736" y="404664"/>
            <a:ext cx="4464496" cy="830997"/>
          </a:xfrm>
          <a:prstGeom prst="rect">
            <a:avLst/>
          </a:prstGeom>
          <a:noFill/>
        </p:spPr>
        <p:txBody>
          <a:bodyPr wrap="square" rtlCol="0">
            <a:spAutoFit/>
          </a:bodyPr>
          <a:lstStyle/>
          <a:p>
            <a:pPr algn="ctr"/>
            <a:r>
              <a:rPr lang="es-MX" sz="2400" dirty="0"/>
              <a:t>CEREMONIA DE GRADO  PREESCOLAR  Y  UNDECIMO </a:t>
            </a:r>
            <a:endParaRPr lang="es-CO" sz="2400" dirty="0"/>
          </a:p>
        </p:txBody>
      </p:sp>
      <p:sp>
        <p:nvSpPr>
          <p:cNvPr id="8" name="AutoShape 4">
            <a:extLst>
              <a:ext uri="{FF2B5EF4-FFF2-40B4-BE49-F238E27FC236}">
                <a16:creationId xmlns:a16="http://schemas.microsoft.com/office/drawing/2014/main" id="{0818F59E-C1D5-4CFE-AF5F-B4F2DFD1F910}"/>
              </a:ext>
            </a:extLst>
          </p:cNvPr>
          <p:cNvSpPr>
            <a:spLocks noChangeAspect="1" noChangeArrowheads="1"/>
          </p:cNvSpPr>
          <p:nvPr/>
        </p:nvSpPr>
        <p:spPr bwMode="auto">
          <a:xfrm>
            <a:off x="6132241" y="3162201"/>
            <a:ext cx="2528664" cy="252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95400" y="555392"/>
            <a:ext cx="4896544" cy="33483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241" y="2470172"/>
            <a:ext cx="5004319" cy="36231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53315107"/>
      </p:ext>
    </p:extLst>
  </p:cSld>
  <p:clrMapOvr>
    <a:masterClrMapping/>
  </p:clrMapOvr>
  <p:transition>
    <p:pull dir="l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6A0F4F8E-42A0-4AE5-AE7B-0EB4BEC18C08}"/>
              </a:ext>
            </a:extLst>
          </p:cNvPr>
          <p:cNvSpPr txBox="1">
            <a:spLocks/>
          </p:cNvSpPr>
          <p:nvPr/>
        </p:nvSpPr>
        <p:spPr>
          <a:xfrm>
            <a:off x="1391072" y="0"/>
            <a:ext cx="9601200" cy="726312"/>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ES" dirty="0">
                <a:solidFill>
                  <a:srgbClr val="FFFFFF"/>
                </a:solidFill>
              </a:rPr>
              <a:t>GESTION DISCIPLINARIA</a:t>
            </a:r>
            <a:endParaRPr lang="es-CO" dirty="0">
              <a:solidFill>
                <a:srgbClr val="FFFFFF"/>
              </a:solidFill>
            </a:endParaRPr>
          </a:p>
        </p:txBody>
      </p:sp>
      <p:sp>
        <p:nvSpPr>
          <p:cNvPr id="3" name="2 Marcador de contenido">
            <a:extLst>
              <a:ext uri="{FF2B5EF4-FFF2-40B4-BE49-F238E27FC236}">
                <a16:creationId xmlns:a16="http://schemas.microsoft.com/office/drawing/2014/main" id="{4E6689C5-56A0-46F5-822C-267E92E2F20E}"/>
              </a:ext>
            </a:extLst>
          </p:cNvPr>
          <p:cNvSpPr txBox="1">
            <a:spLocks/>
          </p:cNvSpPr>
          <p:nvPr/>
        </p:nvSpPr>
        <p:spPr>
          <a:xfrm>
            <a:off x="551384" y="1196752"/>
            <a:ext cx="11161240" cy="4961936"/>
          </a:xfrm>
          <a:prstGeom prst="rect">
            <a:avLst/>
          </a:prstGeom>
        </p:spPr>
        <p:txBody>
          <a:bodyPr>
            <a:no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spcBef>
                <a:spcPts val="0"/>
              </a:spcBef>
            </a:pPr>
            <a:r>
              <a:rPr lang="es-MX" sz="1900" dirty="0">
                <a:solidFill>
                  <a:srgbClr val="FFFFFF"/>
                </a:solidFill>
                <a:latin typeface="Century Gothic" panose="020B0502020202020204" pitchFamily="34" charset="0"/>
              </a:rPr>
              <a:t>Se participó como integrante de algunos comités institucionales</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a:solidFill>
                  <a:srgbClr val="FFFFFF"/>
                </a:solidFill>
                <a:latin typeface="Century Gothic" panose="020B0502020202020204" pitchFamily="34" charset="0"/>
              </a:rPr>
              <a:t>Participación en el Comité de Asuntos Especiales: En donde se realizó reunión por periodo siendo esta la reunión ordinaria y también cuando la necesidad lo amerito</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a:solidFill>
                  <a:srgbClr val="FFFFFF"/>
                </a:solidFill>
                <a:latin typeface="Century Gothic" panose="020B0502020202020204" pitchFamily="34" charset="0"/>
              </a:rPr>
              <a:t>Participación en el Consejo Académico: Reunión por periodo o cuando la necesidad lo amerite</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a:solidFill>
                  <a:srgbClr val="FFFFFF"/>
                </a:solidFill>
                <a:latin typeface="Century Gothic" panose="020B0502020202020204" pitchFamily="34" charset="0"/>
              </a:rPr>
              <a:t>Reunión de profesores, dos reuniones mensuales o cuando la necesidad lo exige</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a:solidFill>
                  <a:srgbClr val="FFFFFF"/>
                </a:solidFill>
                <a:latin typeface="Century Gothic" panose="020B0502020202020204" pitchFamily="34" charset="0"/>
              </a:rPr>
              <a:t>Se realizo seguimiento telefónico a los estudiantes que perdieron por periodo mas de 3 materias con dificultades académicas</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smtClean="0">
                <a:solidFill>
                  <a:srgbClr val="FFFFFF"/>
                </a:solidFill>
                <a:latin typeface="Century Gothic" panose="020B0502020202020204" pitchFamily="34" charset="0"/>
              </a:rPr>
              <a:t>Firma </a:t>
            </a:r>
            <a:r>
              <a:rPr lang="es-MX" sz="1900" dirty="0">
                <a:solidFill>
                  <a:srgbClr val="FFFFFF"/>
                </a:solidFill>
                <a:latin typeface="Century Gothic" panose="020B0502020202020204" pitchFamily="34" charset="0"/>
              </a:rPr>
              <a:t>de compromisos de convivencia por parte de los estudiantes que generaron diversas situaciones en las clases remotas: copia, irrespeto, suplantación, etc</a:t>
            </a:r>
            <a:r>
              <a:rPr lang="es-MX" sz="1900" dirty="0" smtClean="0">
                <a:solidFill>
                  <a:srgbClr val="FFFFFF"/>
                </a:solidFill>
                <a:latin typeface="Century Gothic" panose="020B0502020202020204" pitchFamily="34" charset="0"/>
              </a:rPr>
              <a:t>.</a:t>
            </a:r>
            <a:endParaRPr lang="es-CO" sz="19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224609957"/>
      </p:ext>
    </p:extLst>
  </p:cSld>
  <p:clrMapOvr>
    <a:masterClrMapping/>
  </p:clrMapOvr>
  <p:transition>
    <p:pull dir="l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6A0F4F8E-42A0-4AE5-AE7B-0EB4BEC18C08}"/>
              </a:ext>
            </a:extLst>
          </p:cNvPr>
          <p:cNvSpPr txBox="1">
            <a:spLocks/>
          </p:cNvSpPr>
          <p:nvPr/>
        </p:nvSpPr>
        <p:spPr>
          <a:xfrm>
            <a:off x="1371600" y="333040"/>
            <a:ext cx="9601200" cy="726312"/>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ES" dirty="0">
                <a:solidFill>
                  <a:srgbClr val="FFFFFF"/>
                </a:solidFill>
              </a:rPr>
              <a:t>GESTION DISCIPLINARIA</a:t>
            </a:r>
            <a:endParaRPr lang="es-CO" dirty="0">
              <a:solidFill>
                <a:srgbClr val="FFFFFF"/>
              </a:solidFill>
            </a:endParaRPr>
          </a:p>
        </p:txBody>
      </p:sp>
      <p:sp>
        <p:nvSpPr>
          <p:cNvPr id="3" name="2 Marcador de contenido">
            <a:extLst>
              <a:ext uri="{FF2B5EF4-FFF2-40B4-BE49-F238E27FC236}">
                <a16:creationId xmlns:a16="http://schemas.microsoft.com/office/drawing/2014/main" id="{4E6689C5-56A0-46F5-822C-267E92E2F20E}"/>
              </a:ext>
            </a:extLst>
          </p:cNvPr>
          <p:cNvSpPr txBox="1">
            <a:spLocks/>
          </p:cNvSpPr>
          <p:nvPr/>
        </p:nvSpPr>
        <p:spPr>
          <a:xfrm>
            <a:off x="623392" y="1268760"/>
            <a:ext cx="11449272" cy="5256584"/>
          </a:xfrm>
          <a:prstGeom prst="rect">
            <a:avLst/>
          </a:prstGeom>
        </p:spPr>
        <p:txBody>
          <a:bodyPr>
            <a:no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spcBef>
                <a:spcPts val="0"/>
              </a:spcBef>
            </a:pPr>
            <a:r>
              <a:rPr lang="es-MX" sz="1900" dirty="0">
                <a:solidFill>
                  <a:srgbClr val="FFFFFF"/>
                </a:solidFill>
                <a:latin typeface="Century Gothic" panose="020B0502020202020204" pitchFamily="34" charset="0"/>
              </a:rPr>
              <a:t>Dialogo constante por medio telefónico o en presencial a los padres de familia.</a:t>
            </a:r>
          </a:p>
          <a:p>
            <a:pPr>
              <a:spcBef>
                <a:spcPts val="0"/>
              </a:spcBef>
            </a:pPr>
            <a:endParaRPr lang="es-MX" sz="1900" dirty="0" smtClean="0">
              <a:solidFill>
                <a:srgbClr val="FFFFFF"/>
              </a:solidFill>
              <a:latin typeface="Century Gothic" panose="020B0502020202020204" pitchFamily="34" charset="0"/>
            </a:endParaRPr>
          </a:p>
          <a:p>
            <a:pPr>
              <a:spcBef>
                <a:spcPts val="0"/>
              </a:spcBef>
            </a:pPr>
            <a:r>
              <a:rPr lang="es-MX" sz="1900" dirty="0" smtClean="0">
                <a:solidFill>
                  <a:srgbClr val="FFFFFF"/>
                </a:solidFill>
                <a:latin typeface="Century Gothic" panose="020B0502020202020204" pitchFamily="34" charset="0"/>
              </a:rPr>
              <a:t>Se realizaron aproximadamente 100 matriculas condicionales debido al comportamiento de muchos estudiantes en el año 2022.</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a:solidFill>
                  <a:srgbClr val="FFFFFF"/>
                </a:solidFill>
                <a:latin typeface="Century Gothic" panose="020B0502020202020204" pitchFamily="34" charset="0"/>
              </a:rPr>
              <a:t>Asesoría a profesores, padres de familia y estudiantes en el debido proceso</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a:solidFill>
                  <a:srgbClr val="FFFFFF"/>
                </a:solidFill>
                <a:latin typeface="Century Gothic" panose="020B0502020202020204" pitchFamily="34" charset="0"/>
              </a:rPr>
              <a:t>Participación en la elaboración de cronograma institucional y colaboración en las actividades programadas</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a:solidFill>
                  <a:srgbClr val="FFFFFF"/>
                </a:solidFill>
                <a:latin typeface="Century Gothic" panose="020B0502020202020204" pitchFamily="34" charset="0"/>
              </a:rPr>
              <a:t>Elaboración y seguimiento al horario de las evaluaciones finales de periodo</a:t>
            </a:r>
            <a:r>
              <a:rPr lang="es-MX" sz="1900" dirty="0" smtClean="0">
                <a:solidFill>
                  <a:srgbClr val="FFFFFF"/>
                </a:solidFill>
                <a:latin typeface="Century Gothic" panose="020B0502020202020204" pitchFamily="34" charset="0"/>
              </a:rPr>
              <a:t>.</a:t>
            </a:r>
          </a:p>
          <a:p>
            <a:pPr>
              <a:spcBef>
                <a:spcPts val="0"/>
              </a:spcBef>
            </a:pPr>
            <a:endParaRPr lang="es-CO" sz="1900" dirty="0">
              <a:solidFill>
                <a:srgbClr val="FFFFFF"/>
              </a:solidFill>
              <a:latin typeface="Century Gothic" panose="020B0502020202020204" pitchFamily="34" charset="0"/>
            </a:endParaRPr>
          </a:p>
          <a:p>
            <a:pPr>
              <a:spcBef>
                <a:spcPts val="0"/>
              </a:spcBef>
            </a:pPr>
            <a:r>
              <a:rPr lang="es-MX" sz="1900" dirty="0" smtClean="0">
                <a:solidFill>
                  <a:srgbClr val="FFFFFF"/>
                </a:solidFill>
                <a:latin typeface="Century Gothic" panose="020B0502020202020204" pitchFamily="34" charset="0"/>
              </a:rPr>
              <a:t>Participación </a:t>
            </a:r>
            <a:r>
              <a:rPr lang="es-MX" sz="1900" dirty="0">
                <a:solidFill>
                  <a:srgbClr val="FFFFFF"/>
                </a:solidFill>
                <a:latin typeface="Century Gothic" panose="020B0502020202020204" pitchFamily="34" charset="0"/>
              </a:rPr>
              <a:t>en reuniones de docentes y padres de familia</a:t>
            </a:r>
            <a:r>
              <a:rPr lang="es-MX" sz="1900" dirty="0" smtClean="0">
                <a:solidFill>
                  <a:srgbClr val="FFFFFF"/>
                </a:solidFill>
                <a:latin typeface="Century Gothic" panose="020B0502020202020204" pitchFamily="34" charset="0"/>
              </a:rPr>
              <a:t>.</a:t>
            </a:r>
          </a:p>
          <a:p>
            <a:pPr>
              <a:spcBef>
                <a:spcPts val="0"/>
              </a:spcBef>
            </a:pPr>
            <a:endParaRPr lang="es-MX" sz="1900" dirty="0">
              <a:solidFill>
                <a:srgbClr val="FFFFFF"/>
              </a:solidFill>
              <a:latin typeface="Century Gothic" panose="020B0502020202020204" pitchFamily="34" charset="0"/>
            </a:endParaRPr>
          </a:p>
          <a:p>
            <a:pPr>
              <a:spcBef>
                <a:spcPts val="0"/>
              </a:spcBef>
            </a:pPr>
            <a:r>
              <a:rPr lang="es-ES" sz="1900" dirty="0">
                <a:solidFill>
                  <a:srgbClr val="FFFFFF"/>
                </a:solidFill>
                <a:latin typeface="Century Gothic" panose="020B0502020202020204" pitchFamily="34" charset="0"/>
              </a:rPr>
              <a:t>Liderazgo en el planteamiento de estrategias pedagógicas y disciplinares para el mejoramiento de los procesos pedagógicos.</a:t>
            </a:r>
            <a:endParaRPr lang="es-CO" sz="1900" dirty="0">
              <a:solidFill>
                <a:srgbClr val="FFFFFF"/>
              </a:solidFill>
              <a:latin typeface="Century Gothic" panose="020B0502020202020204" pitchFamily="34" charset="0"/>
            </a:endParaRPr>
          </a:p>
          <a:p>
            <a:pPr>
              <a:spcBef>
                <a:spcPts val="0"/>
              </a:spcBef>
            </a:pPr>
            <a:endParaRPr lang="es-CO" sz="1900" dirty="0">
              <a:solidFill>
                <a:srgbClr val="FFFFFF"/>
              </a:solidFill>
              <a:latin typeface="Century Gothic" panose="020B0502020202020204" pitchFamily="34" charset="0"/>
            </a:endParaRPr>
          </a:p>
          <a:p>
            <a:pPr>
              <a:spcBef>
                <a:spcPts val="0"/>
              </a:spcBef>
            </a:pPr>
            <a:endParaRPr lang="es-CO" sz="19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005985684"/>
      </p:ext>
    </p:extLst>
  </p:cSld>
  <p:clrMapOvr>
    <a:masterClrMapping/>
  </p:clrMapOvr>
  <p:transition>
    <p:pull dir="l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CuadroTexto">
            <a:extLst>
              <a:ext uri="{FF2B5EF4-FFF2-40B4-BE49-F238E27FC236}">
                <a16:creationId xmlns:a16="http://schemas.microsoft.com/office/drawing/2014/main" id="{4CBD73E3-AE3A-48BA-A7C5-AA3EC93F9112}"/>
              </a:ext>
            </a:extLst>
          </p:cNvPr>
          <p:cNvSpPr txBox="1"/>
          <p:nvPr/>
        </p:nvSpPr>
        <p:spPr>
          <a:xfrm>
            <a:off x="4799856" y="595042"/>
            <a:ext cx="3096344" cy="461665"/>
          </a:xfrm>
          <a:prstGeom prst="rect">
            <a:avLst/>
          </a:prstGeom>
          <a:noFill/>
        </p:spPr>
        <p:txBody>
          <a:bodyPr wrap="square" rtlCol="0">
            <a:spAutoFit/>
          </a:bodyPr>
          <a:lstStyle/>
          <a:p>
            <a:pPr algn="ctr"/>
            <a:r>
              <a:rPr lang="es-CO" sz="2400" b="1" dirty="0">
                <a:latin typeface="Aharoni" panose="02010803020104030203" pitchFamily="2" charset="-79"/>
                <a:cs typeface="Aharoni" panose="02010803020104030203" pitchFamily="2" charset="-79"/>
              </a:rPr>
              <a:t>UNIFORMES</a:t>
            </a:r>
          </a:p>
        </p:txBody>
      </p:sp>
      <p:sp>
        <p:nvSpPr>
          <p:cNvPr id="4" name="5 Rectángulo">
            <a:extLst>
              <a:ext uri="{FF2B5EF4-FFF2-40B4-BE49-F238E27FC236}">
                <a16:creationId xmlns:a16="http://schemas.microsoft.com/office/drawing/2014/main" id="{E1D4A093-EE30-4EF2-86F0-7DD68A90A300}"/>
              </a:ext>
            </a:extLst>
          </p:cNvPr>
          <p:cNvSpPr/>
          <p:nvPr/>
        </p:nvSpPr>
        <p:spPr>
          <a:xfrm>
            <a:off x="1991544" y="1988840"/>
            <a:ext cx="8280920" cy="4093428"/>
          </a:xfrm>
          <a:prstGeom prst="rect">
            <a:avLst/>
          </a:prstGeom>
          <a:solidFill>
            <a:schemeClr val="accent5">
              <a:lumMod val="20000"/>
              <a:lumOff val="80000"/>
            </a:schemeClr>
          </a:solidFill>
        </p:spPr>
        <p:txBody>
          <a:bodyPr wrap="square">
            <a:spAutoFit/>
          </a:bodyPr>
          <a:lstStyle/>
          <a:p>
            <a:pPr algn="ctr" fontAlgn="ctr"/>
            <a:r>
              <a:rPr lang="es-ES" sz="2000" b="1" dirty="0">
                <a:solidFill>
                  <a:schemeClr val="bg1"/>
                </a:solidFill>
                <a:latin typeface="Aharoni" panose="02010803020104030203" pitchFamily="2" charset="-79"/>
                <a:cs typeface="Aharoni" panose="02010803020104030203" pitchFamily="2" charset="-79"/>
              </a:rPr>
              <a:t>Cada uno de los uniformes de la institución educativa Colegio Juan Cristóbal Martínez, se constituye en un elemento de identificación y distintivo de los estudiantes JUANCRISMAR; por tanto debe entenderse que el cumplimiento con el porte adecuado de los mismos se constituye en una muestra de la asimilación de la filosofía institucional, el compromiso del estudiante con los objetivos de formación y la comprensión del proceso educativo como un proceso integral, por ende la presentación personal de los estudiantes  JUANCRISMAR  debe ser siempre excelente, de acuerdo con lo establecido en el presente manual y asumiendo la representación de la institución en cada una de las actuaciones que realice mientras porta sus distintivos</a:t>
            </a:r>
            <a:endParaRPr lang="es-CO" sz="2000" b="1" dirty="0">
              <a:solidFill>
                <a:schemeClr val="bg1"/>
              </a:solidFill>
              <a:latin typeface="Aharoni" panose="02010803020104030203" pitchFamily="2" charset="-79"/>
              <a:cs typeface="Aharoni" panose="02010803020104030203" pitchFamily="2" charset="-79"/>
            </a:endParaRPr>
          </a:p>
        </p:txBody>
      </p:sp>
      <p:pic>
        <p:nvPicPr>
          <p:cNvPr id="5" name="8 Imagen">
            <a:extLst>
              <a:ext uri="{FF2B5EF4-FFF2-40B4-BE49-F238E27FC236}">
                <a16:creationId xmlns:a16="http://schemas.microsoft.com/office/drawing/2014/main" id="{E7F270AC-9F56-4CD3-8280-3ED4D63794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00" t="34134" r="71600" b="26308"/>
          <a:stretch/>
        </p:blipFill>
        <p:spPr>
          <a:xfrm>
            <a:off x="10272464" y="4438173"/>
            <a:ext cx="1584176" cy="24198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9 Imagen">
            <a:extLst>
              <a:ext uri="{FF2B5EF4-FFF2-40B4-BE49-F238E27FC236}">
                <a16:creationId xmlns:a16="http://schemas.microsoft.com/office/drawing/2014/main" id="{B80CD2CC-E7AD-4C46-886B-483AC6088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99" t="34800" r="31601" b="24133"/>
          <a:stretch/>
        </p:blipFill>
        <p:spPr>
          <a:xfrm>
            <a:off x="191344" y="410510"/>
            <a:ext cx="1845618" cy="23685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p:cNvSpPr txBox="1"/>
          <p:nvPr/>
        </p:nvSpPr>
        <p:spPr>
          <a:xfrm>
            <a:off x="2567609" y="419998"/>
            <a:ext cx="8928992" cy="1200329"/>
          </a:xfrm>
          <a:prstGeom prst="rect">
            <a:avLst/>
          </a:prstGeom>
          <a:noFill/>
        </p:spPr>
        <p:txBody>
          <a:bodyPr wrap="square" rtlCol="0">
            <a:spAutoFit/>
          </a:bodyPr>
          <a:lstStyle/>
          <a:p>
            <a:pPr algn="ctr"/>
            <a:r>
              <a:rPr lang="es-MX" sz="2400" dirty="0" smtClean="0">
                <a:solidFill>
                  <a:srgbClr val="FFFFFF"/>
                </a:solidFill>
              </a:rPr>
              <a:t>ES IMPORTANTE DESTACAR LA IMPORTANCIA DEL UNIFORME DEL COLEGIO JUAN CRISTOBAL MARTINEZ COMO PARTE DEL PROCESO DE APRENDIZAJE DE SUS HIJOS </a:t>
            </a:r>
            <a:endParaRPr lang="en-US" sz="2400" dirty="0">
              <a:solidFill>
                <a:srgbClr val="FFFFFF"/>
              </a:solidFill>
            </a:endParaRPr>
          </a:p>
        </p:txBody>
      </p:sp>
    </p:spTree>
    <p:extLst>
      <p:ext uri="{BB962C8B-B14F-4D97-AF65-F5344CB8AC3E}">
        <p14:creationId xmlns:p14="http://schemas.microsoft.com/office/powerpoint/2010/main" val="419718489"/>
      </p:ext>
    </p:extLst>
  </p:cSld>
  <p:clrMapOvr>
    <a:masterClrMapping/>
  </p:clrMapOvr>
  <p:transition>
    <p:pull dir="l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8CE2BA-9202-495C-B312-A3F37B2715B6}"/>
              </a:ext>
            </a:extLst>
          </p:cNvPr>
          <p:cNvSpPr txBox="1"/>
          <p:nvPr/>
        </p:nvSpPr>
        <p:spPr>
          <a:xfrm>
            <a:off x="983432" y="2376280"/>
            <a:ext cx="9577064" cy="2554545"/>
          </a:xfrm>
          <a:prstGeom prst="rect">
            <a:avLst/>
          </a:prstGeom>
          <a:noFill/>
        </p:spPr>
        <p:txBody>
          <a:bodyPr wrap="square" rtlCol="0">
            <a:spAutoFit/>
          </a:bodyPr>
          <a:lstStyle/>
          <a:p>
            <a:pPr algn="ctr"/>
            <a:r>
              <a:rPr lang="es-CO" sz="4000" b="1" dirty="0">
                <a:solidFill>
                  <a:srgbClr val="FFFFFF"/>
                </a:solidFill>
              </a:rPr>
              <a:t>MODIFICACIONES Y AJUSTES MANUAL  DE CONVIVENCIA </a:t>
            </a:r>
          </a:p>
          <a:p>
            <a:pPr algn="ctr"/>
            <a:r>
              <a:rPr lang="es-CO" sz="4000" b="1" dirty="0">
                <a:solidFill>
                  <a:srgbClr val="FFFFFF"/>
                </a:solidFill>
              </a:rPr>
              <a:t>RESOLUCIÓN </a:t>
            </a:r>
            <a:r>
              <a:rPr lang="es-CO" sz="4000" b="1" dirty="0" err="1">
                <a:solidFill>
                  <a:srgbClr val="FFFFFF"/>
                </a:solidFill>
              </a:rPr>
              <a:t>N°</a:t>
            </a:r>
            <a:r>
              <a:rPr lang="es-CO" sz="4000" b="1" dirty="0">
                <a:solidFill>
                  <a:srgbClr val="FFFFFF"/>
                </a:solidFill>
              </a:rPr>
              <a:t> 317 DE NOV 28 DEL 2022</a:t>
            </a:r>
          </a:p>
        </p:txBody>
      </p:sp>
    </p:spTree>
    <p:extLst>
      <p:ext uri="{BB962C8B-B14F-4D97-AF65-F5344CB8AC3E}">
        <p14:creationId xmlns:p14="http://schemas.microsoft.com/office/powerpoint/2010/main" val="3413717337"/>
      </p:ext>
    </p:extLst>
  </p:cSld>
  <p:clrMapOvr>
    <a:masterClrMapping/>
  </p:clrMapOvr>
  <p:transition>
    <p:pull dir="l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8"/>
          <p:cNvSpPr txBox="1">
            <a:spLocks/>
          </p:cNvSpPr>
          <p:nvPr/>
        </p:nvSpPr>
        <p:spPr>
          <a:xfrm>
            <a:off x="1093200" y="182527"/>
            <a:ext cx="8017894" cy="1242654"/>
          </a:xfrm>
          <a:prstGeom prst="rect">
            <a:avLst/>
          </a:prstGeom>
        </p:spPr>
        <p:txBody>
          <a:bodyPr vert="horz" anchor="ctr">
            <a:normAutofit fontScale="90000" lnSpcReduction="10000"/>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lgn="ctr"/>
            <a:r>
              <a:rPr lang="es-CO" b="1" smtClean="0">
                <a:solidFill>
                  <a:srgbClr val="FFFF00"/>
                </a:solidFill>
              </a:rPr>
              <a:t>CAPITULO IV: FALTAS INSTITUCIONALES</a:t>
            </a:r>
            <a:endParaRPr lang="es-CO" b="1" dirty="0">
              <a:solidFill>
                <a:srgbClr val="FFFF00"/>
              </a:solidFill>
            </a:endParaRPr>
          </a:p>
        </p:txBody>
      </p:sp>
      <p:grpSp>
        <p:nvGrpSpPr>
          <p:cNvPr id="3" name="Grupo 12"/>
          <p:cNvGrpSpPr/>
          <p:nvPr/>
        </p:nvGrpSpPr>
        <p:grpSpPr>
          <a:xfrm>
            <a:off x="-2125287" y="508590"/>
            <a:ext cx="11389639" cy="6070563"/>
            <a:chOff x="-3070335" y="692593"/>
            <a:chExt cx="10717284" cy="5844959"/>
          </a:xfrm>
        </p:grpSpPr>
        <p:sp>
          <p:nvSpPr>
            <p:cNvPr id="4" name="Arco de bloque 13"/>
            <p:cNvSpPr/>
            <p:nvPr/>
          </p:nvSpPr>
          <p:spPr>
            <a:xfrm>
              <a:off x="-3070335" y="692593"/>
              <a:ext cx="5472816" cy="5472816"/>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Forma libre 14"/>
            <p:cNvSpPr/>
            <p:nvPr/>
          </p:nvSpPr>
          <p:spPr>
            <a:xfrm>
              <a:off x="2079426" y="1729159"/>
              <a:ext cx="5475833" cy="812800"/>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5160" tIns="106680" rIns="106680" bIns="106680" numCol="1" spcCol="1270" anchor="ctr" anchorCtr="0">
              <a:noAutofit/>
            </a:bodyPr>
            <a:lstStyle/>
            <a:p>
              <a:pPr defTabSz="1866900">
                <a:lnSpc>
                  <a:spcPct val="90000"/>
                </a:lnSpc>
                <a:spcBef>
                  <a:spcPct val="0"/>
                </a:spcBef>
                <a:spcAft>
                  <a:spcPct val="35000"/>
                </a:spcAft>
              </a:pPr>
              <a:r>
                <a:rPr lang="es-CO" sz="4200" dirty="0"/>
                <a:t>DEFINICIONES</a:t>
              </a:r>
            </a:p>
          </p:txBody>
        </p:sp>
        <p:sp>
          <p:nvSpPr>
            <p:cNvPr id="6" name="Elipse 15"/>
            <p:cNvSpPr/>
            <p:nvPr/>
          </p:nvSpPr>
          <p:spPr>
            <a:xfrm>
              <a:off x="1580852" y="1609185"/>
              <a:ext cx="960311" cy="97953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a:r>
                <a:rPr lang="es-CO" dirty="0" smtClean="0">
                  <a:solidFill>
                    <a:srgbClr val="FFFFFF"/>
                  </a:solidFill>
                </a:rPr>
                <a:t>ART.</a:t>
              </a:r>
            </a:p>
            <a:p>
              <a:pPr algn="ctr"/>
              <a:r>
                <a:rPr lang="es-CO" dirty="0" smtClean="0">
                  <a:solidFill>
                    <a:srgbClr val="FFFFFF"/>
                  </a:solidFill>
                </a:rPr>
                <a:t> 22</a:t>
              </a:r>
              <a:endParaRPr lang="es-CO" dirty="0">
                <a:solidFill>
                  <a:srgbClr val="FFFFFF"/>
                </a:solidFill>
              </a:endParaRPr>
            </a:p>
          </p:txBody>
        </p:sp>
        <p:sp>
          <p:nvSpPr>
            <p:cNvPr id="7" name="Forma libre 16"/>
            <p:cNvSpPr/>
            <p:nvPr/>
          </p:nvSpPr>
          <p:spPr>
            <a:xfrm>
              <a:off x="489489" y="2718408"/>
              <a:ext cx="7093372" cy="812800"/>
            </a:xfrm>
            <a:custGeom>
              <a:avLst/>
              <a:gdLst>
                <a:gd name="connsiteX0" fmla="*/ 0 w 5180380"/>
                <a:gd name="connsiteY0" fmla="*/ 0 h 812800"/>
                <a:gd name="connsiteX1" fmla="*/ 5180380 w 5180380"/>
                <a:gd name="connsiteY1" fmla="*/ 0 h 812800"/>
                <a:gd name="connsiteX2" fmla="*/ 5180380 w 5180380"/>
                <a:gd name="connsiteY2" fmla="*/ 812800 h 812800"/>
                <a:gd name="connsiteX3" fmla="*/ 0 w 5180380"/>
                <a:gd name="connsiteY3" fmla="*/ 812800 h 812800"/>
                <a:gd name="connsiteX4" fmla="*/ 0 w 51803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380" h="812800">
                  <a:moveTo>
                    <a:pt x="0" y="0"/>
                  </a:moveTo>
                  <a:lnTo>
                    <a:pt x="5180380" y="0"/>
                  </a:lnTo>
                  <a:lnTo>
                    <a:pt x="5180380" y="812800"/>
                  </a:lnTo>
                  <a:lnTo>
                    <a:pt x="0" y="8128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5160" tIns="106680" rIns="106680" bIns="106680" numCol="1" spcCol="1270" anchor="ctr" anchorCtr="0">
              <a:noAutofit/>
            </a:bodyPr>
            <a:lstStyle/>
            <a:p>
              <a:pPr defTabSz="1866900">
                <a:lnSpc>
                  <a:spcPct val="90000"/>
                </a:lnSpc>
                <a:spcBef>
                  <a:spcPct val="0"/>
                </a:spcBef>
                <a:spcAft>
                  <a:spcPct val="35000"/>
                </a:spcAft>
              </a:pPr>
              <a:r>
                <a:rPr lang="es-CO" sz="4200" dirty="0"/>
                <a:t>FALTAS INSTITUCIONALES</a:t>
              </a:r>
            </a:p>
          </p:txBody>
        </p:sp>
        <p:sp>
          <p:nvSpPr>
            <p:cNvPr id="8" name="Elipse 17"/>
            <p:cNvSpPr/>
            <p:nvPr/>
          </p:nvSpPr>
          <p:spPr>
            <a:xfrm>
              <a:off x="-52568" y="2598812"/>
              <a:ext cx="1016000" cy="10160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dirty="0">
                  <a:solidFill>
                    <a:srgbClr val="FFFFFF"/>
                  </a:solidFill>
                </a:rPr>
                <a:t>ART.</a:t>
              </a:r>
            </a:p>
            <a:p>
              <a:pPr algn="ctr"/>
              <a:r>
                <a:rPr lang="es-CO" sz="2400" dirty="0" smtClean="0">
                  <a:solidFill>
                    <a:srgbClr val="FFFFFF"/>
                  </a:solidFill>
                </a:rPr>
                <a:t>24</a:t>
              </a:r>
              <a:endParaRPr lang="es-CO" sz="2400" dirty="0">
                <a:solidFill>
                  <a:srgbClr val="FFFFFF"/>
                </a:solidFill>
              </a:endParaRPr>
            </a:p>
          </p:txBody>
        </p:sp>
        <p:sp>
          <p:nvSpPr>
            <p:cNvPr id="9" name="Forma libre 18"/>
            <p:cNvSpPr/>
            <p:nvPr/>
          </p:nvSpPr>
          <p:spPr>
            <a:xfrm>
              <a:off x="2700673" y="4776434"/>
              <a:ext cx="4946276" cy="812800"/>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5160" tIns="106680" rIns="106680" bIns="106680" numCol="1" spcCol="1270" anchor="ctr" anchorCtr="0">
              <a:noAutofit/>
            </a:bodyPr>
            <a:lstStyle/>
            <a:p>
              <a:pPr defTabSz="1866900">
                <a:lnSpc>
                  <a:spcPct val="90000"/>
                </a:lnSpc>
                <a:spcBef>
                  <a:spcPct val="0"/>
                </a:spcBef>
                <a:spcAft>
                  <a:spcPct val="35000"/>
                </a:spcAft>
              </a:pPr>
              <a:r>
                <a:rPr lang="es-CO" sz="4000" dirty="0"/>
                <a:t>FALTAS TIPO II</a:t>
              </a:r>
            </a:p>
          </p:txBody>
        </p:sp>
        <p:sp>
          <p:nvSpPr>
            <p:cNvPr id="10" name="Elipse 19"/>
            <p:cNvSpPr/>
            <p:nvPr/>
          </p:nvSpPr>
          <p:spPr>
            <a:xfrm>
              <a:off x="1980507" y="4656992"/>
              <a:ext cx="1016000" cy="10160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dirty="0">
                  <a:solidFill>
                    <a:srgbClr val="FFFFFF"/>
                  </a:solidFill>
                </a:rPr>
                <a:t>ART.</a:t>
              </a:r>
            </a:p>
            <a:p>
              <a:pPr algn="ctr"/>
              <a:r>
                <a:rPr lang="es-CO" sz="2400" dirty="0">
                  <a:solidFill>
                    <a:srgbClr val="FFFFFF"/>
                  </a:solidFill>
                </a:rPr>
                <a:t>26</a:t>
              </a:r>
            </a:p>
          </p:txBody>
        </p:sp>
        <p:sp>
          <p:nvSpPr>
            <p:cNvPr id="11" name="Forma libre 21"/>
            <p:cNvSpPr/>
            <p:nvPr/>
          </p:nvSpPr>
          <p:spPr>
            <a:xfrm>
              <a:off x="2700673" y="3731516"/>
              <a:ext cx="4946276" cy="812800"/>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5160" tIns="106680" rIns="106680" bIns="106680" numCol="1" spcCol="1270" anchor="ctr" anchorCtr="0">
              <a:noAutofit/>
            </a:bodyPr>
            <a:lstStyle/>
            <a:p>
              <a:pPr defTabSz="1866900">
                <a:lnSpc>
                  <a:spcPct val="90000"/>
                </a:lnSpc>
                <a:spcBef>
                  <a:spcPct val="0"/>
                </a:spcBef>
                <a:spcAft>
                  <a:spcPct val="35000"/>
                </a:spcAft>
              </a:pPr>
              <a:r>
                <a:rPr lang="es-CO" sz="4200" dirty="0"/>
                <a:t>FALTAS TIPO I</a:t>
              </a:r>
            </a:p>
          </p:txBody>
        </p:sp>
        <p:sp>
          <p:nvSpPr>
            <p:cNvPr id="12" name="Elipse 22"/>
            <p:cNvSpPr/>
            <p:nvPr/>
          </p:nvSpPr>
          <p:spPr>
            <a:xfrm>
              <a:off x="1980507" y="3643134"/>
              <a:ext cx="1016000" cy="1016000"/>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dirty="0">
                  <a:solidFill>
                    <a:srgbClr val="FFFFFF"/>
                  </a:solidFill>
                </a:rPr>
                <a:t>ART.</a:t>
              </a:r>
            </a:p>
            <a:p>
              <a:pPr algn="ctr"/>
              <a:r>
                <a:rPr lang="es-CO" sz="2400" dirty="0">
                  <a:solidFill>
                    <a:srgbClr val="FFFFFF"/>
                  </a:solidFill>
                </a:rPr>
                <a:t>25</a:t>
              </a:r>
            </a:p>
          </p:txBody>
        </p:sp>
        <p:sp>
          <p:nvSpPr>
            <p:cNvPr id="13" name="Forma libre 44"/>
            <p:cNvSpPr/>
            <p:nvPr/>
          </p:nvSpPr>
          <p:spPr>
            <a:xfrm>
              <a:off x="2700673" y="5724752"/>
              <a:ext cx="4946276" cy="812800"/>
            </a:xfrm>
            <a:custGeom>
              <a:avLst/>
              <a:gdLst>
                <a:gd name="connsiteX0" fmla="*/ 0 w 5475833"/>
                <a:gd name="connsiteY0" fmla="*/ 0 h 812800"/>
                <a:gd name="connsiteX1" fmla="*/ 5475833 w 5475833"/>
                <a:gd name="connsiteY1" fmla="*/ 0 h 812800"/>
                <a:gd name="connsiteX2" fmla="*/ 5475833 w 5475833"/>
                <a:gd name="connsiteY2" fmla="*/ 812800 h 812800"/>
                <a:gd name="connsiteX3" fmla="*/ 0 w 5475833"/>
                <a:gd name="connsiteY3" fmla="*/ 812800 h 812800"/>
                <a:gd name="connsiteX4" fmla="*/ 0 w 54758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833" h="812800">
                  <a:moveTo>
                    <a:pt x="0" y="0"/>
                  </a:moveTo>
                  <a:lnTo>
                    <a:pt x="5475833" y="0"/>
                  </a:lnTo>
                  <a:lnTo>
                    <a:pt x="5475833" y="812800"/>
                  </a:lnTo>
                  <a:lnTo>
                    <a:pt x="0" y="81280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5160" tIns="106680" rIns="106680" bIns="106680" numCol="1" spcCol="1270" anchor="ctr" anchorCtr="0">
              <a:noAutofit/>
            </a:bodyPr>
            <a:lstStyle/>
            <a:p>
              <a:pPr defTabSz="1866900">
                <a:lnSpc>
                  <a:spcPct val="90000"/>
                </a:lnSpc>
                <a:spcBef>
                  <a:spcPct val="0"/>
                </a:spcBef>
                <a:spcAft>
                  <a:spcPct val="35000"/>
                </a:spcAft>
              </a:pPr>
              <a:r>
                <a:rPr lang="es-CO" sz="4000" dirty="0"/>
                <a:t>FALTAS TIPO III</a:t>
              </a:r>
            </a:p>
          </p:txBody>
        </p:sp>
      </p:grpSp>
      <p:sp>
        <p:nvSpPr>
          <p:cNvPr id="14" name="Elipse 19"/>
          <p:cNvSpPr/>
          <p:nvPr/>
        </p:nvSpPr>
        <p:spPr>
          <a:xfrm>
            <a:off x="3150999" y="5678998"/>
            <a:ext cx="1079739" cy="105521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CO" dirty="0">
                <a:solidFill>
                  <a:srgbClr val="FFFFFF"/>
                </a:solidFill>
              </a:rPr>
              <a:t>ART.</a:t>
            </a:r>
          </a:p>
          <a:p>
            <a:pPr algn="ctr"/>
            <a:r>
              <a:rPr lang="es-CO" sz="2400" dirty="0">
                <a:solidFill>
                  <a:srgbClr val="FFFFFF"/>
                </a:solidFill>
              </a:rPr>
              <a:t>26</a:t>
            </a:r>
          </a:p>
        </p:txBody>
      </p:sp>
    </p:spTree>
    <p:extLst>
      <p:ext uri="{BB962C8B-B14F-4D97-AF65-F5344CB8AC3E}">
        <p14:creationId xmlns:p14="http://schemas.microsoft.com/office/powerpoint/2010/main" val="1516743909"/>
      </p:ext>
    </p:extLst>
  </p:cSld>
  <p:clrMapOvr>
    <a:masterClrMapping/>
  </p:clrMapOvr>
  <p:transition>
    <p:pull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35360" y="404664"/>
            <a:ext cx="10441160" cy="6192688"/>
          </a:xfrm>
        </p:spPr>
        <p:txBody>
          <a:bodyPr>
            <a:normAutofit/>
          </a:bodyPr>
          <a:lstStyle/>
          <a:p>
            <a:pPr algn="ctr"/>
            <a:r>
              <a:rPr lang="es-CO" b="1" i="1" dirty="0">
                <a:solidFill>
                  <a:srgbClr val="FFFFFF"/>
                </a:solidFill>
              </a:rPr>
              <a:t>PROCESOS DE MEJORAMIENTO INSTITUCIONAL</a:t>
            </a:r>
            <a:br>
              <a:rPr lang="es-CO" b="1" i="1" dirty="0">
                <a:solidFill>
                  <a:srgbClr val="FFFFFF"/>
                </a:solidFill>
              </a:rPr>
            </a:br>
            <a:r>
              <a:rPr lang="es-CO" sz="2800" b="1" i="1" dirty="0">
                <a:solidFill>
                  <a:srgbClr val="FFFFFF"/>
                </a:solidFill>
              </a:rPr>
              <a:t>AÑO </a:t>
            </a:r>
            <a:r>
              <a:rPr lang="es-CO" sz="2800" b="1" i="1" dirty="0" smtClean="0">
                <a:solidFill>
                  <a:srgbClr val="FFFFFF"/>
                </a:solidFill>
              </a:rPr>
              <a:t>2022</a:t>
            </a:r>
            <a:br>
              <a:rPr lang="es-CO" sz="2800" b="1" i="1" dirty="0" smtClean="0">
                <a:solidFill>
                  <a:srgbClr val="FFFFFF"/>
                </a:solidFill>
              </a:rPr>
            </a:br>
            <a:r>
              <a:rPr lang="es-CO" sz="2800" b="1" i="1" dirty="0">
                <a:solidFill>
                  <a:srgbClr val="FFFFFF"/>
                </a:solidFill>
              </a:rPr>
              <a:t/>
            </a:r>
            <a:br>
              <a:rPr lang="es-CO" sz="2800" b="1" i="1" dirty="0">
                <a:solidFill>
                  <a:srgbClr val="FFFFFF"/>
                </a:solidFill>
              </a:rPr>
            </a:br>
            <a:r>
              <a:rPr lang="es-CO" sz="2800" b="1" i="1" dirty="0">
                <a:solidFill>
                  <a:srgbClr val="FFFFFF"/>
                </a:solidFill>
              </a:rPr>
              <a:t/>
            </a:r>
            <a:br>
              <a:rPr lang="es-CO" sz="2800" b="1" i="1" dirty="0">
                <a:solidFill>
                  <a:srgbClr val="FFFFFF"/>
                </a:solidFill>
              </a:rPr>
            </a:br>
            <a:r>
              <a:rPr lang="es-CO" sz="2800" b="1" i="1" dirty="0" smtClean="0">
                <a:solidFill>
                  <a:srgbClr val="FFFFFF"/>
                </a:solidFill>
              </a:rPr>
              <a:t>Rector</a:t>
            </a:r>
            <a:r>
              <a:rPr lang="es-CO" sz="2800" b="1" i="1" dirty="0">
                <a:solidFill>
                  <a:srgbClr val="FFFFFF"/>
                </a:solidFill>
              </a:rPr>
              <a:t/>
            </a:r>
            <a:br>
              <a:rPr lang="es-CO" sz="2800" b="1" i="1" dirty="0">
                <a:solidFill>
                  <a:srgbClr val="FFFFFF"/>
                </a:solidFill>
              </a:rPr>
            </a:br>
            <a:r>
              <a:rPr lang="es-CO" sz="2800" b="1" i="1" dirty="0">
                <a:solidFill>
                  <a:srgbClr val="FFFFFF"/>
                </a:solidFill>
              </a:rPr>
              <a:t>ERIK JOSE VERA MERCADO</a:t>
            </a:r>
            <a:r>
              <a:rPr lang="es-CO" sz="2400" b="1" i="1" dirty="0">
                <a:solidFill>
                  <a:srgbClr val="FFFFFF"/>
                </a:solidFill>
              </a:rPr>
              <a:t/>
            </a:r>
            <a:br>
              <a:rPr lang="es-CO" sz="2400" b="1" i="1" dirty="0">
                <a:solidFill>
                  <a:srgbClr val="FFFFFF"/>
                </a:solidFill>
              </a:rPr>
            </a:br>
            <a:r>
              <a:rPr lang="es-CO" sz="2400" b="1" i="1" dirty="0">
                <a:solidFill>
                  <a:srgbClr val="FFFFFF"/>
                </a:solidFill>
              </a:rPr>
              <a:t/>
            </a:r>
            <a:br>
              <a:rPr lang="es-CO" sz="2400" b="1" i="1" dirty="0">
                <a:solidFill>
                  <a:srgbClr val="FFFFFF"/>
                </a:solidFill>
              </a:rPr>
            </a:br>
            <a:r>
              <a:rPr lang="es-CO" sz="2400" b="1" i="1" dirty="0">
                <a:solidFill>
                  <a:srgbClr val="FFFFFF"/>
                </a:solidFill>
              </a:rPr>
              <a:t>Coordinadores</a:t>
            </a:r>
            <a:br>
              <a:rPr lang="es-CO" sz="2400" b="1" i="1" dirty="0">
                <a:solidFill>
                  <a:srgbClr val="FFFFFF"/>
                </a:solidFill>
              </a:rPr>
            </a:br>
            <a:r>
              <a:rPr lang="es-CO" sz="2800" b="1" i="1" dirty="0">
                <a:solidFill>
                  <a:srgbClr val="FFFFFF"/>
                </a:solidFill>
              </a:rPr>
              <a:t>Lic. </a:t>
            </a:r>
            <a:r>
              <a:rPr lang="es-CO" sz="2400" b="1" i="1" dirty="0">
                <a:solidFill>
                  <a:srgbClr val="FFFFFF"/>
                </a:solidFill>
              </a:rPr>
              <a:t>NANCY MARCELA CARRILLO BUITRAGO</a:t>
            </a:r>
            <a:br>
              <a:rPr lang="es-CO" sz="2400" b="1" i="1" dirty="0">
                <a:solidFill>
                  <a:srgbClr val="FFFFFF"/>
                </a:solidFill>
              </a:rPr>
            </a:br>
            <a:r>
              <a:rPr lang="es-CO" sz="2400" b="1" i="1" dirty="0">
                <a:solidFill>
                  <a:srgbClr val="FFFFFF"/>
                </a:solidFill>
              </a:rPr>
              <a:t>CANCIO EMILIO LAVERDE MANTILLA</a:t>
            </a:r>
            <a:br>
              <a:rPr lang="es-CO" sz="2400" b="1" i="1" dirty="0">
                <a:solidFill>
                  <a:srgbClr val="FFFFFF"/>
                </a:solidFill>
              </a:rPr>
            </a:br>
            <a:r>
              <a:rPr lang="es-CO" sz="2400" b="1" i="1" dirty="0">
                <a:solidFill>
                  <a:srgbClr val="FFFFFF"/>
                </a:solidFill>
              </a:rPr>
              <a:t>LUZ STELLA </a:t>
            </a:r>
            <a:r>
              <a:rPr lang="es-CO" sz="2400" b="1" i="1" dirty="0" smtClean="0">
                <a:solidFill>
                  <a:srgbClr val="FFFFFF"/>
                </a:solidFill>
              </a:rPr>
              <a:t>PABON</a:t>
            </a:r>
            <a:br>
              <a:rPr lang="es-CO" sz="2400" b="1" i="1" dirty="0" smtClean="0">
                <a:solidFill>
                  <a:srgbClr val="FFFFFF"/>
                </a:solidFill>
              </a:rPr>
            </a:br>
            <a:r>
              <a:rPr lang="es-CO" sz="2400" b="1" i="1" dirty="0">
                <a:solidFill>
                  <a:srgbClr val="FFFFFF"/>
                </a:solidFill>
              </a:rPr>
              <a:t/>
            </a:r>
            <a:br>
              <a:rPr lang="es-CO" sz="2400" b="1" i="1" dirty="0">
                <a:solidFill>
                  <a:srgbClr val="FFFFFF"/>
                </a:solidFill>
              </a:rPr>
            </a:br>
            <a:r>
              <a:rPr lang="es-CO" sz="2400" b="1" i="1" dirty="0">
                <a:solidFill>
                  <a:srgbClr val="FFFFFF"/>
                </a:solidFill>
              </a:rPr>
              <a:t>Docente Orientadora</a:t>
            </a:r>
            <a:br>
              <a:rPr lang="es-CO" sz="2400" b="1" i="1" dirty="0">
                <a:solidFill>
                  <a:srgbClr val="FFFFFF"/>
                </a:solidFill>
              </a:rPr>
            </a:br>
            <a:r>
              <a:rPr lang="es-CO" sz="2400" b="1" i="1" dirty="0">
                <a:solidFill>
                  <a:srgbClr val="FFFFFF"/>
                </a:solidFill>
              </a:rPr>
              <a:t>MAYERLI STELLA VALENCIA ARIAS</a:t>
            </a:r>
            <a:endParaRPr lang="es-CO" sz="2400" i="1" dirty="0">
              <a:solidFill>
                <a:srgbClr val="FFFFFF"/>
              </a:solidFill>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2403" y="3356992"/>
            <a:ext cx="2088233" cy="2157847"/>
          </a:xfrm>
          <a:prstGeom prst="ellipse">
            <a:avLst/>
          </a:prstGeom>
          <a:ln>
            <a:noFill/>
          </a:ln>
          <a:effectLst>
            <a:softEdge rad="112500"/>
          </a:effectLst>
        </p:spPr>
      </p:pic>
    </p:spTree>
    <p:extLst>
      <p:ext uri="{BB962C8B-B14F-4D97-AF65-F5344CB8AC3E}">
        <p14:creationId xmlns:p14="http://schemas.microsoft.com/office/powerpoint/2010/main" val="2445961567"/>
      </p:ext>
    </p:extLst>
  </p:cSld>
  <p:clrMapOvr>
    <a:masterClrMapping/>
  </p:clrMapOvr>
  <p:transition>
    <p:pull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8"/>
          <p:cNvSpPr txBox="1">
            <a:spLocks/>
          </p:cNvSpPr>
          <p:nvPr/>
        </p:nvSpPr>
        <p:spPr>
          <a:xfrm>
            <a:off x="1055441" y="69920"/>
            <a:ext cx="10729192" cy="1242654"/>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3200" b="1" smtClean="0">
                <a:solidFill>
                  <a:srgbClr val="FF99FF"/>
                </a:solidFill>
              </a:rPr>
              <a:t>CAPITULO V: PROCEDIMIENTO PARA SOLUCIONAR CONFLICTOS</a:t>
            </a:r>
            <a:endParaRPr lang="es-CO" sz="3200" b="1" dirty="0">
              <a:solidFill>
                <a:srgbClr val="FF99FF"/>
              </a:solidFill>
            </a:endParaRPr>
          </a:p>
        </p:txBody>
      </p:sp>
      <p:grpSp>
        <p:nvGrpSpPr>
          <p:cNvPr id="3" name="Grupo 2"/>
          <p:cNvGrpSpPr/>
          <p:nvPr/>
        </p:nvGrpSpPr>
        <p:grpSpPr>
          <a:xfrm>
            <a:off x="3186111" y="1253064"/>
            <a:ext cx="9105267" cy="2948775"/>
            <a:chOff x="2967274" y="1663804"/>
            <a:chExt cx="8053694" cy="2948775"/>
          </a:xfrm>
        </p:grpSpPr>
        <p:sp>
          <p:nvSpPr>
            <p:cNvPr id="4" name="Forma libre 3"/>
            <p:cNvSpPr/>
            <p:nvPr/>
          </p:nvSpPr>
          <p:spPr>
            <a:xfrm>
              <a:off x="2967274" y="1663804"/>
              <a:ext cx="3970853" cy="819228"/>
            </a:xfrm>
            <a:custGeom>
              <a:avLst/>
              <a:gdLst>
                <a:gd name="connsiteX0" fmla="*/ 0 w 3348990"/>
                <a:gd name="connsiteY0" fmla="*/ 0 h 1046559"/>
                <a:gd name="connsiteX1" fmla="*/ 3348990 w 3348990"/>
                <a:gd name="connsiteY1" fmla="*/ 0 h 1046559"/>
                <a:gd name="connsiteX2" fmla="*/ 3348990 w 3348990"/>
                <a:gd name="connsiteY2" fmla="*/ 1046559 h 1046559"/>
                <a:gd name="connsiteX3" fmla="*/ 0 w 3348990"/>
                <a:gd name="connsiteY3" fmla="*/ 1046559 h 1046559"/>
                <a:gd name="connsiteX4" fmla="*/ 0 w 334899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990" h="1046559">
                  <a:moveTo>
                    <a:pt x="0" y="0"/>
                  </a:moveTo>
                  <a:lnTo>
                    <a:pt x="3348990" y="0"/>
                  </a:lnTo>
                  <a:lnTo>
                    <a:pt x="334899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82880" rIns="182880" bIns="182880" numCol="1" spcCol="1270" anchor="ctr" anchorCtr="0">
              <a:noAutofit/>
            </a:bodyPr>
            <a:lstStyle/>
            <a:p>
              <a:pPr defTabSz="2133600">
                <a:lnSpc>
                  <a:spcPct val="90000"/>
                </a:lnSpc>
                <a:spcBef>
                  <a:spcPct val="0"/>
                </a:spcBef>
                <a:spcAft>
                  <a:spcPct val="35000"/>
                </a:spcAft>
              </a:pPr>
              <a:r>
                <a:rPr lang="es-CO" sz="3200" b="1" dirty="0">
                  <a:solidFill>
                    <a:srgbClr val="FFFF00"/>
                  </a:solidFill>
                </a:rPr>
                <a:t>FINALIDAD</a:t>
              </a:r>
            </a:p>
          </p:txBody>
        </p:sp>
        <p:sp>
          <p:nvSpPr>
            <p:cNvPr id="5" name="Forma libre 8"/>
            <p:cNvSpPr/>
            <p:nvPr/>
          </p:nvSpPr>
          <p:spPr>
            <a:xfrm>
              <a:off x="3160729" y="2750864"/>
              <a:ext cx="4611960" cy="812052"/>
            </a:xfrm>
            <a:custGeom>
              <a:avLst/>
              <a:gdLst>
                <a:gd name="connsiteX0" fmla="*/ 0 w 3348990"/>
                <a:gd name="connsiteY0" fmla="*/ 0 h 1046559"/>
                <a:gd name="connsiteX1" fmla="*/ 3348990 w 3348990"/>
                <a:gd name="connsiteY1" fmla="*/ 0 h 1046559"/>
                <a:gd name="connsiteX2" fmla="*/ 3348990 w 3348990"/>
                <a:gd name="connsiteY2" fmla="*/ 1046559 h 1046559"/>
                <a:gd name="connsiteX3" fmla="*/ 0 w 3348990"/>
                <a:gd name="connsiteY3" fmla="*/ 1046559 h 1046559"/>
                <a:gd name="connsiteX4" fmla="*/ 0 w 334899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990" h="1046559">
                  <a:moveTo>
                    <a:pt x="0" y="0"/>
                  </a:moveTo>
                  <a:lnTo>
                    <a:pt x="3348990" y="0"/>
                  </a:lnTo>
                  <a:lnTo>
                    <a:pt x="334899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82880" rIns="182880" bIns="182880" numCol="1" spcCol="1270" anchor="ctr" anchorCtr="0">
              <a:noAutofit/>
            </a:bodyPr>
            <a:lstStyle/>
            <a:p>
              <a:pPr defTabSz="2133600">
                <a:lnSpc>
                  <a:spcPct val="90000"/>
                </a:lnSpc>
                <a:spcBef>
                  <a:spcPct val="0"/>
                </a:spcBef>
                <a:spcAft>
                  <a:spcPct val="35000"/>
                </a:spcAft>
              </a:pPr>
              <a:r>
                <a:rPr lang="es-CO" sz="3200" b="1" dirty="0">
                  <a:solidFill>
                    <a:srgbClr val="FFFF00"/>
                  </a:solidFill>
                </a:rPr>
                <a:t>CONDUCTO REGULAR</a:t>
              </a:r>
            </a:p>
          </p:txBody>
        </p:sp>
        <p:sp>
          <p:nvSpPr>
            <p:cNvPr id="6" name="Forma libre 10"/>
            <p:cNvSpPr/>
            <p:nvPr/>
          </p:nvSpPr>
          <p:spPr>
            <a:xfrm>
              <a:off x="3419790" y="3730422"/>
              <a:ext cx="7601178" cy="882157"/>
            </a:xfrm>
            <a:custGeom>
              <a:avLst/>
              <a:gdLst>
                <a:gd name="connsiteX0" fmla="*/ 0 w 3348990"/>
                <a:gd name="connsiteY0" fmla="*/ 0 h 1046559"/>
                <a:gd name="connsiteX1" fmla="*/ 3348990 w 3348990"/>
                <a:gd name="connsiteY1" fmla="*/ 0 h 1046559"/>
                <a:gd name="connsiteX2" fmla="*/ 3348990 w 3348990"/>
                <a:gd name="connsiteY2" fmla="*/ 1046559 h 1046559"/>
                <a:gd name="connsiteX3" fmla="*/ 0 w 3348990"/>
                <a:gd name="connsiteY3" fmla="*/ 1046559 h 1046559"/>
                <a:gd name="connsiteX4" fmla="*/ 0 w 334899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990" h="1046559">
                  <a:moveTo>
                    <a:pt x="0" y="0"/>
                  </a:moveTo>
                  <a:lnTo>
                    <a:pt x="3348990" y="0"/>
                  </a:lnTo>
                  <a:lnTo>
                    <a:pt x="334899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82880" rIns="182880" bIns="182880" numCol="1" spcCol="1270" anchor="ctr" anchorCtr="0">
              <a:noAutofit/>
            </a:bodyPr>
            <a:lstStyle/>
            <a:p>
              <a:pPr defTabSz="2133600">
                <a:lnSpc>
                  <a:spcPct val="90000"/>
                </a:lnSpc>
                <a:spcBef>
                  <a:spcPct val="0"/>
                </a:spcBef>
                <a:spcAft>
                  <a:spcPct val="35000"/>
                </a:spcAft>
              </a:pPr>
              <a:r>
                <a:rPr lang="es-CO" sz="2800" b="1" dirty="0">
                  <a:solidFill>
                    <a:srgbClr val="FFFF00"/>
                  </a:solidFill>
                </a:rPr>
                <a:t>PROTOCOLOS PARA ATENCION SITUACIONES INSTITUCIONALES Y TIPO I,II Y III </a:t>
              </a:r>
            </a:p>
          </p:txBody>
        </p:sp>
      </p:grpSp>
      <p:sp>
        <p:nvSpPr>
          <p:cNvPr id="7" name="Flecha derecha 12"/>
          <p:cNvSpPr/>
          <p:nvPr/>
        </p:nvSpPr>
        <p:spPr>
          <a:xfrm>
            <a:off x="2566760" y="1216110"/>
            <a:ext cx="1046375" cy="1137211"/>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FF0000"/>
                </a:solidFill>
              </a:rPr>
              <a:t>ART.</a:t>
            </a:r>
            <a:r>
              <a:rPr lang="es-CO" sz="2400" b="1" dirty="0">
                <a:solidFill>
                  <a:srgbClr val="FF0000"/>
                </a:solidFill>
              </a:rPr>
              <a:t>28</a:t>
            </a:r>
          </a:p>
        </p:txBody>
      </p:sp>
      <p:sp>
        <p:nvSpPr>
          <p:cNvPr id="8" name="Flecha derecha 13"/>
          <p:cNvSpPr/>
          <p:nvPr/>
        </p:nvSpPr>
        <p:spPr>
          <a:xfrm>
            <a:off x="2662925" y="2231408"/>
            <a:ext cx="1046375" cy="1239098"/>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FF0000"/>
                </a:solidFill>
              </a:rPr>
              <a:t>ART.</a:t>
            </a:r>
            <a:r>
              <a:rPr lang="es-CO" sz="2400" b="1" dirty="0">
                <a:solidFill>
                  <a:srgbClr val="FF0000"/>
                </a:solidFill>
              </a:rPr>
              <a:t>29</a:t>
            </a:r>
          </a:p>
        </p:txBody>
      </p:sp>
      <p:sp>
        <p:nvSpPr>
          <p:cNvPr id="9" name="Flecha derecha 14"/>
          <p:cNvSpPr/>
          <p:nvPr/>
        </p:nvSpPr>
        <p:spPr>
          <a:xfrm>
            <a:off x="1343472" y="3301408"/>
            <a:ext cx="2670302" cy="1253581"/>
          </a:xfrm>
          <a:prstGeom prst="rightArrow">
            <a:avLst/>
          </a:prstGeom>
          <a:solidFill>
            <a:srgbClr val="FEE4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FF0000"/>
                </a:solidFill>
              </a:rPr>
              <a:t>ART.30, 31, 32 Y 33</a:t>
            </a:r>
          </a:p>
        </p:txBody>
      </p:sp>
      <p:sp>
        <p:nvSpPr>
          <p:cNvPr id="10" name="Forma libre 21"/>
          <p:cNvSpPr/>
          <p:nvPr/>
        </p:nvSpPr>
        <p:spPr>
          <a:xfrm>
            <a:off x="3907919" y="4510889"/>
            <a:ext cx="7588681" cy="717350"/>
          </a:xfrm>
          <a:custGeom>
            <a:avLst/>
            <a:gdLst>
              <a:gd name="connsiteX0" fmla="*/ 0 w 3348990"/>
              <a:gd name="connsiteY0" fmla="*/ 0 h 1046559"/>
              <a:gd name="connsiteX1" fmla="*/ 3348990 w 3348990"/>
              <a:gd name="connsiteY1" fmla="*/ 0 h 1046559"/>
              <a:gd name="connsiteX2" fmla="*/ 3348990 w 3348990"/>
              <a:gd name="connsiteY2" fmla="*/ 1046559 h 1046559"/>
              <a:gd name="connsiteX3" fmla="*/ 0 w 3348990"/>
              <a:gd name="connsiteY3" fmla="*/ 1046559 h 1046559"/>
              <a:gd name="connsiteX4" fmla="*/ 0 w 334899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990" h="1046559">
                <a:moveTo>
                  <a:pt x="0" y="0"/>
                </a:moveTo>
                <a:lnTo>
                  <a:pt x="3348990" y="0"/>
                </a:lnTo>
                <a:lnTo>
                  <a:pt x="334899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82880" rIns="182880" bIns="182880" numCol="1" spcCol="1270" anchor="ctr" anchorCtr="0">
            <a:noAutofit/>
          </a:bodyPr>
          <a:lstStyle/>
          <a:p>
            <a:pPr defTabSz="2133600">
              <a:lnSpc>
                <a:spcPct val="90000"/>
              </a:lnSpc>
              <a:spcBef>
                <a:spcPct val="0"/>
              </a:spcBef>
              <a:spcAft>
                <a:spcPct val="35000"/>
              </a:spcAft>
            </a:pPr>
            <a:r>
              <a:rPr lang="es-CO" sz="2800" b="1" dirty="0">
                <a:solidFill>
                  <a:srgbClr val="FFFF00"/>
                </a:solidFill>
              </a:rPr>
              <a:t>CAUSALES PARA LA NO RENOVACION DE LA MATRICULA</a:t>
            </a:r>
          </a:p>
        </p:txBody>
      </p:sp>
      <p:sp>
        <p:nvSpPr>
          <p:cNvPr id="11" name="Flecha derecha 20"/>
          <p:cNvSpPr/>
          <p:nvPr/>
        </p:nvSpPr>
        <p:spPr>
          <a:xfrm>
            <a:off x="3186111" y="4327280"/>
            <a:ext cx="1244995" cy="1253581"/>
          </a:xfrm>
          <a:prstGeom prst="rightArrow">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FF0000"/>
                </a:solidFill>
              </a:rPr>
              <a:t>ART.34</a:t>
            </a:r>
            <a:endParaRPr lang="es-CO" sz="2400" b="1" dirty="0">
              <a:solidFill>
                <a:srgbClr val="FF0000"/>
              </a:solidFill>
            </a:endParaRPr>
          </a:p>
        </p:txBody>
      </p:sp>
      <p:sp>
        <p:nvSpPr>
          <p:cNvPr id="12" name="Forma libre 22"/>
          <p:cNvSpPr/>
          <p:nvPr/>
        </p:nvSpPr>
        <p:spPr>
          <a:xfrm>
            <a:off x="4232487" y="5479121"/>
            <a:ext cx="6307981" cy="717350"/>
          </a:xfrm>
          <a:custGeom>
            <a:avLst/>
            <a:gdLst>
              <a:gd name="connsiteX0" fmla="*/ 0 w 3348990"/>
              <a:gd name="connsiteY0" fmla="*/ 0 h 1046559"/>
              <a:gd name="connsiteX1" fmla="*/ 3348990 w 3348990"/>
              <a:gd name="connsiteY1" fmla="*/ 0 h 1046559"/>
              <a:gd name="connsiteX2" fmla="*/ 3348990 w 3348990"/>
              <a:gd name="connsiteY2" fmla="*/ 1046559 h 1046559"/>
              <a:gd name="connsiteX3" fmla="*/ 0 w 3348990"/>
              <a:gd name="connsiteY3" fmla="*/ 1046559 h 1046559"/>
              <a:gd name="connsiteX4" fmla="*/ 0 w 334899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990" h="1046559">
                <a:moveTo>
                  <a:pt x="0" y="0"/>
                </a:moveTo>
                <a:lnTo>
                  <a:pt x="3348990" y="0"/>
                </a:lnTo>
                <a:lnTo>
                  <a:pt x="334899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82880" rIns="182880" bIns="182880" numCol="1" spcCol="1270" anchor="ctr" anchorCtr="0">
            <a:noAutofit/>
          </a:bodyPr>
          <a:lstStyle/>
          <a:p>
            <a:pPr defTabSz="2133600">
              <a:lnSpc>
                <a:spcPct val="90000"/>
              </a:lnSpc>
              <a:spcBef>
                <a:spcPct val="0"/>
              </a:spcBef>
              <a:spcAft>
                <a:spcPct val="35000"/>
              </a:spcAft>
            </a:pPr>
            <a:r>
              <a:rPr lang="es-CO" sz="2400" b="1" dirty="0">
                <a:solidFill>
                  <a:srgbClr val="FFFF00"/>
                </a:solidFill>
              </a:rPr>
              <a:t>CAUSALES DE TERMINACION DEL CONTRATO DE MATRICULA</a:t>
            </a:r>
          </a:p>
        </p:txBody>
      </p:sp>
      <p:sp>
        <p:nvSpPr>
          <p:cNvPr id="13" name="Flecha derecha 23"/>
          <p:cNvSpPr/>
          <p:nvPr/>
        </p:nvSpPr>
        <p:spPr>
          <a:xfrm>
            <a:off x="3478998" y="5301115"/>
            <a:ext cx="1276677" cy="1253581"/>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FF0000"/>
                </a:solidFill>
              </a:rPr>
              <a:t>ART.35</a:t>
            </a:r>
            <a:endParaRPr lang="es-CO" sz="2400" b="1" dirty="0">
              <a:solidFill>
                <a:srgbClr val="FF0000"/>
              </a:solidFill>
            </a:endParaRPr>
          </a:p>
        </p:txBody>
      </p:sp>
    </p:spTree>
    <p:extLst>
      <p:ext uri="{BB962C8B-B14F-4D97-AF65-F5344CB8AC3E}">
        <p14:creationId xmlns:p14="http://schemas.microsoft.com/office/powerpoint/2010/main" val="208020981"/>
      </p:ext>
    </p:extLst>
  </p:cSld>
  <p:clrMapOvr>
    <a:masterClrMapping/>
  </p:clrMapOvr>
  <p:transition>
    <p:pull dir="l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8"/>
          <p:cNvSpPr txBox="1">
            <a:spLocks/>
          </p:cNvSpPr>
          <p:nvPr/>
        </p:nvSpPr>
        <p:spPr>
          <a:xfrm>
            <a:off x="1055441" y="1180542"/>
            <a:ext cx="10729192" cy="1242654"/>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3200" b="1" smtClean="0">
                <a:solidFill>
                  <a:srgbClr val="FF99FF"/>
                </a:solidFill>
              </a:rPr>
              <a:t>CAPITULO V: PROCEDIMIENTO PARA SOLUCIONAR CONFLICTOS</a:t>
            </a:r>
            <a:endParaRPr lang="es-CO" sz="3200" b="1" dirty="0">
              <a:solidFill>
                <a:srgbClr val="FF99FF"/>
              </a:solidFill>
            </a:endParaRPr>
          </a:p>
        </p:txBody>
      </p:sp>
      <p:grpSp>
        <p:nvGrpSpPr>
          <p:cNvPr id="3" name="Grupo 2"/>
          <p:cNvGrpSpPr/>
          <p:nvPr/>
        </p:nvGrpSpPr>
        <p:grpSpPr>
          <a:xfrm>
            <a:off x="2967396" y="2423197"/>
            <a:ext cx="8241171" cy="1899112"/>
            <a:chOff x="2967273" y="1663804"/>
            <a:chExt cx="7289393" cy="1899112"/>
          </a:xfrm>
        </p:grpSpPr>
        <p:sp>
          <p:nvSpPr>
            <p:cNvPr id="4" name="Forma libre 3"/>
            <p:cNvSpPr/>
            <p:nvPr/>
          </p:nvSpPr>
          <p:spPr>
            <a:xfrm>
              <a:off x="2967273" y="1663804"/>
              <a:ext cx="7289393" cy="819228"/>
            </a:xfrm>
            <a:custGeom>
              <a:avLst/>
              <a:gdLst>
                <a:gd name="connsiteX0" fmla="*/ 0 w 3348990"/>
                <a:gd name="connsiteY0" fmla="*/ 0 h 1046559"/>
                <a:gd name="connsiteX1" fmla="*/ 3348990 w 3348990"/>
                <a:gd name="connsiteY1" fmla="*/ 0 h 1046559"/>
                <a:gd name="connsiteX2" fmla="*/ 3348990 w 3348990"/>
                <a:gd name="connsiteY2" fmla="*/ 1046559 h 1046559"/>
                <a:gd name="connsiteX3" fmla="*/ 0 w 3348990"/>
                <a:gd name="connsiteY3" fmla="*/ 1046559 h 1046559"/>
                <a:gd name="connsiteX4" fmla="*/ 0 w 334899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990" h="1046559">
                  <a:moveTo>
                    <a:pt x="0" y="0"/>
                  </a:moveTo>
                  <a:lnTo>
                    <a:pt x="3348990" y="0"/>
                  </a:lnTo>
                  <a:lnTo>
                    <a:pt x="334899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82880" rIns="182880" bIns="182880" numCol="1" spcCol="1270" anchor="ctr" anchorCtr="0">
              <a:noAutofit/>
            </a:bodyPr>
            <a:lstStyle/>
            <a:p>
              <a:pPr defTabSz="2133600">
                <a:lnSpc>
                  <a:spcPct val="90000"/>
                </a:lnSpc>
                <a:spcBef>
                  <a:spcPct val="0"/>
                </a:spcBef>
                <a:spcAft>
                  <a:spcPct val="35000"/>
                </a:spcAft>
              </a:pPr>
              <a:r>
                <a:rPr lang="es-CO" sz="3200" b="1" dirty="0">
                  <a:solidFill>
                    <a:srgbClr val="FFFF00"/>
                  </a:solidFill>
                </a:rPr>
                <a:t>PROCEDIMIENTO PARA CANCELACION DE MATRICULA</a:t>
              </a:r>
            </a:p>
          </p:txBody>
        </p:sp>
        <p:sp>
          <p:nvSpPr>
            <p:cNvPr id="5" name="Forma libre 8"/>
            <p:cNvSpPr/>
            <p:nvPr/>
          </p:nvSpPr>
          <p:spPr>
            <a:xfrm>
              <a:off x="3160729" y="2750864"/>
              <a:ext cx="4611960" cy="812052"/>
            </a:xfrm>
            <a:custGeom>
              <a:avLst/>
              <a:gdLst>
                <a:gd name="connsiteX0" fmla="*/ 0 w 3348990"/>
                <a:gd name="connsiteY0" fmla="*/ 0 h 1046559"/>
                <a:gd name="connsiteX1" fmla="*/ 3348990 w 3348990"/>
                <a:gd name="connsiteY1" fmla="*/ 0 h 1046559"/>
                <a:gd name="connsiteX2" fmla="*/ 3348990 w 3348990"/>
                <a:gd name="connsiteY2" fmla="*/ 1046559 h 1046559"/>
                <a:gd name="connsiteX3" fmla="*/ 0 w 3348990"/>
                <a:gd name="connsiteY3" fmla="*/ 1046559 h 1046559"/>
                <a:gd name="connsiteX4" fmla="*/ 0 w 3348990"/>
                <a:gd name="connsiteY4" fmla="*/ 0 h 1046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990" h="1046559">
                  <a:moveTo>
                    <a:pt x="0" y="0"/>
                  </a:moveTo>
                  <a:lnTo>
                    <a:pt x="3348990" y="0"/>
                  </a:lnTo>
                  <a:lnTo>
                    <a:pt x="3348990" y="1046559"/>
                  </a:lnTo>
                  <a:lnTo>
                    <a:pt x="0" y="104655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8870" tIns="182880" rIns="182880" bIns="182880" numCol="1" spcCol="1270" anchor="ctr" anchorCtr="0">
              <a:noAutofit/>
            </a:bodyPr>
            <a:lstStyle/>
            <a:p>
              <a:pPr defTabSz="2133600">
                <a:lnSpc>
                  <a:spcPct val="90000"/>
                </a:lnSpc>
                <a:spcBef>
                  <a:spcPct val="0"/>
                </a:spcBef>
                <a:spcAft>
                  <a:spcPct val="35000"/>
                </a:spcAft>
              </a:pPr>
              <a:r>
                <a:rPr lang="es-CO" sz="3200" b="1" dirty="0">
                  <a:solidFill>
                    <a:srgbClr val="FFFF00"/>
                  </a:solidFill>
                </a:rPr>
                <a:t>ESTRATEGIAS PEDAGOGICAS</a:t>
              </a:r>
            </a:p>
          </p:txBody>
        </p:sp>
      </p:grpSp>
      <p:sp>
        <p:nvSpPr>
          <p:cNvPr id="6" name="Flecha derecha 12"/>
          <p:cNvSpPr/>
          <p:nvPr/>
        </p:nvSpPr>
        <p:spPr>
          <a:xfrm>
            <a:off x="2236225" y="2326041"/>
            <a:ext cx="1221805" cy="1137211"/>
          </a:xfrm>
          <a:prstGeom prst="rightArrow">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FF0000"/>
                </a:solidFill>
              </a:rPr>
              <a:t>ART.36</a:t>
            </a:r>
            <a:endParaRPr lang="es-CO" sz="2400" b="1" dirty="0">
              <a:solidFill>
                <a:srgbClr val="FF0000"/>
              </a:solidFill>
            </a:endParaRPr>
          </a:p>
        </p:txBody>
      </p:sp>
      <p:sp>
        <p:nvSpPr>
          <p:cNvPr id="7" name="Flecha derecha 13"/>
          <p:cNvSpPr/>
          <p:nvPr/>
        </p:nvSpPr>
        <p:spPr>
          <a:xfrm>
            <a:off x="2423593" y="3342030"/>
            <a:ext cx="1285708" cy="1239098"/>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FF0000"/>
                </a:solidFill>
              </a:rPr>
              <a:t>ART.37</a:t>
            </a:r>
            <a:endParaRPr lang="es-CO" sz="2400" b="1" dirty="0">
              <a:solidFill>
                <a:srgbClr val="FF0000"/>
              </a:solidFill>
            </a:endParaRPr>
          </a:p>
        </p:txBody>
      </p:sp>
    </p:spTree>
    <p:extLst>
      <p:ext uri="{BB962C8B-B14F-4D97-AF65-F5344CB8AC3E}">
        <p14:creationId xmlns:p14="http://schemas.microsoft.com/office/powerpoint/2010/main" val="3527307633"/>
      </p:ext>
    </p:extLst>
  </p:cSld>
  <p:clrMapOvr>
    <a:masterClrMapping/>
  </p:clrMapOvr>
  <p:transition>
    <p:pull dir="l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nvSpPr>
        <p:spPr>
          <a:xfrm>
            <a:off x="2186955" y="116632"/>
            <a:ext cx="7772400" cy="604520"/>
          </a:xfrm>
          <a:prstGeom prst="rect">
            <a:avLst/>
          </a:prstGeom>
        </p:spPr>
        <p:txBody>
          <a:bodyPr vert="horz" lIns="91440" tIns="45720" rIns="91440" bIns="45720" rtlCol="0" anchor="b">
            <a:noAutofit/>
          </a:bodyPr>
          <a:lstStyle/>
          <a:p>
            <a:pPr algn="ctr"/>
            <a:r>
              <a:rPr lang="es-CO" sz="2400" dirty="0">
                <a:solidFill>
                  <a:srgbClr val="FFFFFF"/>
                </a:solidFill>
                <a:latin typeface="Cambria"/>
                <a:ea typeface="Times New Roman"/>
                <a:cs typeface="Times New Roman"/>
              </a:rPr>
              <a:t>INSTANCIAS POR SEDE Y JORNADA</a:t>
            </a:r>
            <a:endParaRPr lang="es-CO" sz="1200" dirty="0">
              <a:solidFill>
                <a:srgbClr val="FFFFFF"/>
              </a:solidFill>
              <a:latin typeface="Times New Roman"/>
              <a:ea typeface="Times New Roman"/>
            </a:endParaRPr>
          </a:p>
        </p:txBody>
      </p:sp>
      <p:sp>
        <p:nvSpPr>
          <p:cNvPr id="3" name="35 Triángulo isósceles"/>
          <p:cNvSpPr/>
          <p:nvPr/>
        </p:nvSpPr>
        <p:spPr>
          <a:xfrm>
            <a:off x="3073595" y="1268760"/>
            <a:ext cx="4796986" cy="5040560"/>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36 Grupo"/>
          <p:cNvGrpSpPr/>
          <p:nvPr/>
        </p:nvGrpSpPr>
        <p:grpSpPr>
          <a:xfrm>
            <a:off x="5028382" y="937895"/>
            <a:ext cx="4426275" cy="2131065"/>
            <a:chOff x="2126447" y="685239"/>
            <a:chExt cx="4426275" cy="1502877"/>
          </a:xfrm>
          <a:scene3d>
            <a:camera prst="orthographicFront"/>
            <a:lightRig rig="threePt" dir="t">
              <a:rot lat="0" lon="0" rev="7500000"/>
            </a:lightRig>
          </a:scene3d>
        </p:grpSpPr>
        <p:sp>
          <p:nvSpPr>
            <p:cNvPr id="5" name="49 Rectángulo redondeado"/>
            <p:cNvSpPr/>
            <p:nvPr/>
          </p:nvSpPr>
          <p:spPr>
            <a:xfrm>
              <a:off x="2126447" y="685239"/>
              <a:ext cx="4426275" cy="1502877"/>
            </a:xfrm>
            <a:prstGeom prst="roundRect">
              <a:avLst/>
            </a:prstGeom>
            <a:solidFill>
              <a:srgbClr val="4BACC6">
                <a:lumMod val="40000"/>
                <a:lumOff val="60000"/>
                <a:alpha val="89804"/>
              </a:srgbClr>
            </a:solidFill>
            <a:ln w="9525" cap="flat" cmpd="sng" algn="ctr">
              <a:solidFill>
                <a:srgbClr val="C0504D">
                  <a:shade val="50000"/>
                  <a:hueOff val="0"/>
                  <a:satOff val="0"/>
                  <a:lumOff val="0"/>
                  <a:alphaOff val="0"/>
                </a:srgbClr>
              </a:solidFill>
              <a:prstDash val="solid"/>
            </a:ln>
            <a:effectLst>
              <a:outerShdw blurRad="40000" dist="23000" dir="5400000" rotWithShape="0">
                <a:srgbClr val="000000">
                  <a:alpha val="35000"/>
                </a:srgbClr>
              </a:outerShdw>
            </a:effectLst>
            <a:sp3d z="152400" extrusionH="63500" prstMaterial="dkEdge">
              <a:bevelT w="135400" h="16350" prst="relaxedInset"/>
              <a:contourClr>
                <a:sysClr val="window" lastClr="FFFFFF"/>
              </a:contourClr>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6" name="50 Rectángulo"/>
            <p:cNvSpPr/>
            <p:nvPr/>
          </p:nvSpPr>
          <p:spPr>
            <a:xfrm>
              <a:off x="2199811" y="758603"/>
              <a:ext cx="4279547" cy="1356149"/>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algn="ctr" defTabSz="622300">
                <a:lnSpc>
                  <a:spcPct val="90000"/>
                </a:lnSpc>
                <a:spcBef>
                  <a:spcPct val="0"/>
                </a:spcBef>
                <a:spcAft>
                  <a:spcPct val="35000"/>
                </a:spcAft>
              </a:pPr>
              <a:r>
                <a:rPr lang="es-CO" sz="1400" b="1" dirty="0">
                  <a:solidFill>
                    <a:sysClr val="windowText" lastClr="000000">
                      <a:hueOff val="0"/>
                      <a:satOff val="0"/>
                      <a:lumOff val="0"/>
                      <a:alphaOff val="0"/>
                    </a:sysClr>
                  </a:solidFill>
                  <a:latin typeface="Arial Black" pitchFamily="34" charset="0"/>
                  <a:ea typeface="Verdana" panose="020B0604030504040204" pitchFamily="34" charset="0"/>
                  <a:cs typeface="Verdana" panose="020B0604030504040204" pitchFamily="34" charset="0"/>
                </a:rPr>
                <a:t>COMITE ESCOLAR DE CONVIVENCIA</a:t>
              </a:r>
            </a:p>
            <a:p>
              <a:pPr marL="57150" lvl="1" indent="-57150" defTabSz="48895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itchFamily="18" charset="0"/>
                  <a:ea typeface="Verdana" panose="020B0604030504040204" pitchFamily="34" charset="0"/>
                  <a:cs typeface="Verdana" panose="020B0604030504040204" pitchFamily="34" charset="0"/>
                </a:rPr>
                <a:t>Rector </a:t>
              </a:r>
            </a:p>
            <a:p>
              <a:pPr marL="57150" lvl="1" indent="-57150" defTabSz="48895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itchFamily="18" charset="0"/>
                  <a:ea typeface="Verdana" panose="020B0604030504040204" pitchFamily="34" charset="0"/>
                  <a:cs typeface="Verdana" panose="020B0604030504040204" pitchFamily="34" charset="0"/>
                </a:rPr>
                <a:t>Personero estudiantil </a:t>
              </a:r>
            </a:p>
            <a:p>
              <a:pPr marL="57150" lvl="1" indent="-57150" defTabSz="48895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itchFamily="18" charset="0"/>
                  <a:ea typeface="Verdana" panose="020B0604030504040204" pitchFamily="34" charset="0"/>
                  <a:cs typeface="Verdana" panose="020B0604030504040204" pitchFamily="34" charset="0"/>
                </a:rPr>
                <a:t>Docente orientador </a:t>
              </a:r>
            </a:p>
            <a:p>
              <a:pPr marL="57150" lvl="1" indent="-57150" defTabSz="48895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itchFamily="18" charset="0"/>
                  <a:ea typeface="Verdana" panose="020B0604030504040204" pitchFamily="34" charset="0"/>
                  <a:cs typeface="Verdana" panose="020B0604030504040204" pitchFamily="34" charset="0"/>
                </a:rPr>
                <a:t>Coordinador de convivencia. </a:t>
              </a:r>
            </a:p>
            <a:p>
              <a:pPr marL="57150" lvl="1" indent="-57150" defTabSz="48895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itchFamily="18" charset="0"/>
                  <a:ea typeface="Verdana" panose="020B0604030504040204" pitchFamily="34" charset="0"/>
                  <a:cs typeface="Verdana" panose="020B0604030504040204" pitchFamily="34" charset="0"/>
                </a:rPr>
                <a:t>Presidente del consejo de padres de familia </a:t>
              </a:r>
            </a:p>
            <a:p>
              <a:pPr marL="57150" lvl="1" indent="-57150" defTabSz="48895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itchFamily="18" charset="0"/>
                  <a:ea typeface="Verdana" panose="020B0604030504040204" pitchFamily="34" charset="0"/>
                  <a:cs typeface="Verdana" panose="020B0604030504040204" pitchFamily="34" charset="0"/>
                </a:rPr>
                <a:t>Presidente del consejo de estudiantes </a:t>
              </a:r>
            </a:p>
            <a:p>
              <a:pPr marL="57150" lvl="1" indent="-57150" defTabSz="48895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itchFamily="18" charset="0"/>
                  <a:ea typeface="Verdana" panose="020B0604030504040204" pitchFamily="34" charset="0"/>
                  <a:cs typeface="Verdana" panose="020B0604030504040204" pitchFamily="34" charset="0"/>
                </a:rPr>
                <a:t>Docente lider proyecto Eduderechos</a:t>
              </a:r>
            </a:p>
          </p:txBody>
        </p:sp>
      </p:grpSp>
      <p:grpSp>
        <p:nvGrpSpPr>
          <p:cNvPr id="7" name="38 Grupo"/>
          <p:cNvGrpSpPr/>
          <p:nvPr/>
        </p:nvGrpSpPr>
        <p:grpSpPr>
          <a:xfrm>
            <a:off x="5113615" y="3956237"/>
            <a:ext cx="4701879" cy="1098882"/>
            <a:chOff x="1994864" y="3804420"/>
            <a:chExt cx="4701879" cy="1098882"/>
          </a:xfrm>
          <a:scene3d>
            <a:camera prst="orthographicFront"/>
            <a:lightRig rig="threePt" dir="t">
              <a:rot lat="0" lon="0" rev="7500000"/>
            </a:lightRig>
          </a:scene3d>
        </p:grpSpPr>
        <p:sp>
          <p:nvSpPr>
            <p:cNvPr id="8" name="45 Rectángulo redondeado"/>
            <p:cNvSpPr/>
            <p:nvPr/>
          </p:nvSpPr>
          <p:spPr>
            <a:xfrm>
              <a:off x="1994864" y="3804420"/>
              <a:ext cx="4701879" cy="1098882"/>
            </a:xfrm>
            <a:prstGeom prst="roundRect">
              <a:avLst/>
            </a:prstGeom>
            <a:solidFill>
              <a:srgbClr val="FFFF99">
                <a:alpha val="89804"/>
              </a:srgbClr>
            </a:solidFill>
            <a:ln w="9525" cap="flat" cmpd="sng" algn="ctr">
              <a:solidFill>
                <a:srgbClr val="C0504D">
                  <a:shade val="50000"/>
                  <a:hueOff val="-39850"/>
                  <a:satOff val="-7276"/>
                  <a:lumOff val="42107"/>
                  <a:alphaOff val="0"/>
                </a:srgbClr>
              </a:solidFill>
              <a:prstDash val="solid"/>
            </a:ln>
            <a:effectLst>
              <a:outerShdw blurRad="40000" dist="23000" dir="5400000" rotWithShape="0">
                <a:srgbClr val="000000">
                  <a:alpha val="35000"/>
                </a:srgbClr>
              </a:outerShdw>
            </a:effectLst>
            <a:sp3d z="152400" extrusionH="63500" prstMaterial="dkEdge">
              <a:bevelT w="135400" h="16350" prst="relaxedInset"/>
              <a:contourClr>
                <a:sysClr val="window" lastClr="FFFFFF"/>
              </a:contourClr>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9" name="46 Rectángulo"/>
            <p:cNvSpPr/>
            <p:nvPr/>
          </p:nvSpPr>
          <p:spPr>
            <a:xfrm>
              <a:off x="2048507" y="3858063"/>
              <a:ext cx="4594593" cy="991596"/>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algn="ctr" defTabSz="755650">
                <a:lnSpc>
                  <a:spcPct val="90000"/>
                </a:lnSpc>
                <a:spcBef>
                  <a:spcPct val="0"/>
                </a:spcBef>
                <a:spcAft>
                  <a:spcPct val="35000"/>
                </a:spcAft>
                <a:defRPr/>
              </a:pPr>
              <a:r>
                <a:rPr lang="es-CO" sz="1600" b="1" dirty="0">
                  <a:solidFill>
                    <a:sysClr val="windowText" lastClr="000000">
                      <a:hueOff val="0"/>
                      <a:satOff val="0"/>
                      <a:lumOff val="0"/>
                      <a:alphaOff val="0"/>
                    </a:sysClr>
                  </a:solidFill>
                  <a:latin typeface="Arial Black" pitchFamily="34" charset="0"/>
                  <a:ea typeface="Verdana" panose="020B0604030504040204" pitchFamily="34" charset="0"/>
                  <a:cs typeface="Verdana" panose="020B0604030504040204" pitchFamily="34" charset="0"/>
                </a:rPr>
                <a:t>COMITÉ DE ASUNTOS ESPECIALES </a:t>
              </a:r>
            </a:p>
            <a:p>
              <a:pPr marL="114300" lvl="1" indent="-114300" defTabSz="533400">
                <a:lnSpc>
                  <a:spcPct val="90000"/>
                </a:lnSpc>
                <a:spcBef>
                  <a:spcPct val="0"/>
                </a:spcBef>
                <a:spcAft>
                  <a:spcPct val="15000"/>
                </a:spcAft>
                <a:buChar char="••"/>
              </a:pPr>
              <a:r>
                <a:rPr lang="es-CO" sz="1200" b="1" dirty="0">
                  <a:solidFill>
                    <a:sysClr val="windowText" lastClr="000000">
                      <a:hueOff val="0"/>
                      <a:satOff val="0"/>
                      <a:lumOff val="0"/>
                      <a:alphaOff val="0"/>
                    </a:sysClr>
                  </a:solidFill>
                  <a:latin typeface="Book Antiqua" panose="02040602050305030304" pitchFamily="18" charset="0"/>
                  <a:ea typeface="Verdana" panose="020B0604030504040204" pitchFamily="34" charset="0"/>
                  <a:cs typeface="Verdana" panose="020B0604030504040204" pitchFamily="34" charset="0"/>
                </a:rPr>
                <a:t>  </a:t>
              </a:r>
              <a:r>
                <a:rPr lang="es-CO" sz="1400" b="1" dirty="0">
                  <a:solidFill>
                    <a:sysClr val="windowText" lastClr="000000">
                      <a:hueOff val="0"/>
                      <a:satOff val="0"/>
                      <a:lumOff val="0"/>
                      <a:alphaOff val="0"/>
                    </a:sysClr>
                  </a:solidFill>
                  <a:latin typeface="Book Antiqua" panose="02040602050305030304" pitchFamily="18" charset="0"/>
                  <a:ea typeface="Verdana" panose="020B0604030504040204" pitchFamily="34" charset="0"/>
                  <a:cs typeface="Verdana" panose="020B0604030504040204" pitchFamily="34" charset="0"/>
                </a:rPr>
                <a:t>Coordinador de sede y jornada</a:t>
              </a:r>
            </a:p>
            <a:p>
              <a:pPr marL="114300" lvl="1" indent="-114300" defTabSz="53340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anose="02040602050305030304" pitchFamily="18" charset="0"/>
                  <a:ea typeface="Verdana" panose="020B0604030504040204" pitchFamily="34" charset="0"/>
                  <a:cs typeface="Verdana" panose="020B0604030504040204" pitchFamily="34" charset="0"/>
                </a:rPr>
                <a:t> 2 padres de familia</a:t>
              </a:r>
            </a:p>
            <a:p>
              <a:pPr marL="114300" lvl="1" indent="-114300" defTabSz="533400">
                <a:lnSpc>
                  <a:spcPct val="90000"/>
                </a:lnSpc>
                <a:spcBef>
                  <a:spcPct val="0"/>
                </a:spcBef>
                <a:spcAft>
                  <a:spcPct val="15000"/>
                </a:spcAft>
                <a:buChar char="••"/>
              </a:pPr>
              <a:r>
                <a:rPr lang="es-CO" sz="1400" b="1" dirty="0">
                  <a:solidFill>
                    <a:sysClr val="windowText" lastClr="000000">
                      <a:hueOff val="0"/>
                      <a:satOff val="0"/>
                      <a:lumOff val="0"/>
                      <a:alphaOff val="0"/>
                    </a:sysClr>
                  </a:solidFill>
                  <a:latin typeface="Book Antiqua" panose="02040602050305030304" pitchFamily="18" charset="0"/>
                  <a:ea typeface="Verdana" panose="020B0604030504040204" pitchFamily="34" charset="0"/>
                  <a:cs typeface="Verdana" panose="020B0604030504040204" pitchFamily="34" charset="0"/>
                </a:rPr>
                <a:t> Personero Estudiantil</a:t>
              </a:r>
            </a:p>
          </p:txBody>
        </p:sp>
      </p:grpSp>
      <p:grpSp>
        <p:nvGrpSpPr>
          <p:cNvPr id="10" name="39 Grupo"/>
          <p:cNvGrpSpPr/>
          <p:nvPr/>
        </p:nvGrpSpPr>
        <p:grpSpPr>
          <a:xfrm>
            <a:off x="5113614" y="5294033"/>
            <a:ext cx="3362404" cy="958669"/>
            <a:chOff x="2016213" y="5115046"/>
            <a:chExt cx="3362404" cy="958669"/>
          </a:xfrm>
          <a:scene3d>
            <a:camera prst="orthographicFront"/>
            <a:lightRig rig="threePt" dir="t">
              <a:rot lat="0" lon="0" rev="7500000"/>
            </a:lightRig>
          </a:scene3d>
        </p:grpSpPr>
        <p:sp>
          <p:nvSpPr>
            <p:cNvPr id="11" name="43 Rectángulo redondeado"/>
            <p:cNvSpPr/>
            <p:nvPr/>
          </p:nvSpPr>
          <p:spPr>
            <a:xfrm>
              <a:off x="2016213" y="5115046"/>
              <a:ext cx="3362404" cy="958669"/>
            </a:xfrm>
            <a:prstGeom prst="roundRect">
              <a:avLst/>
            </a:prstGeom>
            <a:solidFill>
              <a:srgbClr val="92D050">
                <a:alpha val="90000"/>
              </a:srgbClr>
            </a:solidFill>
            <a:ln w="9525" cap="flat" cmpd="sng" algn="ctr">
              <a:solidFill>
                <a:srgbClr val="C0504D">
                  <a:shade val="50000"/>
                  <a:hueOff val="-19925"/>
                  <a:satOff val="-3638"/>
                  <a:lumOff val="21054"/>
                  <a:alphaOff val="0"/>
                </a:srgbClr>
              </a:solidFill>
              <a:prstDash val="solid"/>
            </a:ln>
            <a:effectLst>
              <a:outerShdw blurRad="40000" dist="23000" dir="5400000" rotWithShape="0">
                <a:srgbClr val="000000">
                  <a:alpha val="35000"/>
                </a:srgbClr>
              </a:outerShdw>
            </a:effectLst>
            <a:sp3d z="152400" extrusionH="63500" prstMaterial="dkEdge">
              <a:bevelT w="135400" h="16350" prst="relaxedInset"/>
              <a:contourClr>
                <a:sysClr val="window" lastClr="FFFFFF"/>
              </a:contourClr>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12" name="44 Rectángulo"/>
            <p:cNvSpPr/>
            <p:nvPr/>
          </p:nvSpPr>
          <p:spPr>
            <a:xfrm>
              <a:off x="2063011" y="5161844"/>
              <a:ext cx="3268808" cy="865073"/>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t" anchorCtr="0">
              <a:noAutofit/>
            </a:bodyPr>
            <a:lstStyle/>
            <a:p>
              <a:pPr algn="ctr" defTabSz="977900">
                <a:lnSpc>
                  <a:spcPct val="90000"/>
                </a:lnSpc>
                <a:spcBef>
                  <a:spcPct val="0"/>
                </a:spcBef>
                <a:spcAft>
                  <a:spcPct val="35000"/>
                </a:spcAft>
                <a:defRPr/>
              </a:pPr>
              <a:r>
                <a:rPr lang="es-CO" sz="1600" b="1" dirty="0">
                  <a:solidFill>
                    <a:sysClr val="windowText" lastClr="000000">
                      <a:hueOff val="0"/>
                      <a:satOff val="0"/>
                      <a:lumOff val="0"/>
                      <a:alphaOff val="0"/>
                    </a:sysClr>
                  </a:solidFill>
                  <a:latin typeface="Arial Black" pitchFamily="34" charset="0"/>
                  <a:ea typeface="Verdana" panose="020B0604030504040204" pitchFamily="34" charset="0"/>
                  <a:cs typeface="Verdana" panose="020B0604030504040204" pitchFamily="34" charset="0"/>
                </a:rPr>
                <a:t>COMITÉ DE GRADO </a:t>
              </a:r>
            </a:p>
            <a:p>
              <a:pPr marL="285750" lvl="1" defTabSz="1244600">
                <a:lnSpc>
                  <a:spcPct val="90000"/>
                </a:lnSpc>
                <a:spcBef>
                  <a:spcPct val="0"/>
                </a:spcBef>
                <a:spcAft>
                  <a:spcPct val="15000"/>
                </a:spcAft>
                <a:buFontTx/>
                <a:buChar char="••"/>
                <a:defRPr/>
              </a:pPr>
              <a:r>
                <a:rPr lang="es-CO" sz="1100" b="1" dirty="0">
                  <a:solidFill>
                    <a:sysClr val="windowText" lastClr="000000">
                      <a:hueOff val="0"/>
                      <a:satOff val="0"/>
                      <a:lumOff val="0"/>
                      <a:alphaOff val="0"/>
                    </a:sysClr>
                  </a:solidFill>
                  <a:latin typeface="Book Antiqua" panose="02040602050305030304" pitchFamily="18" charset="0"/>
                  <a:ea typeface="Verdana" panose="020B0604030504040204" pitchFamily="34" charset="0"/>
                  <a:cs typeface="Verdana" panose="020B0604030504040204" pitchFamily="34" charset="0"/>
                </a:rPr>
                <a:t> </a:t>
              </a:r>
              <a:r>
                <a:rPr lang="es-CO" sz="1400" b="1" dirty="0">
                  <a:solidFill>
                    <a:sysClr val="windowText" lastClr="000000">
                      <a:hueOff val="0"/>
                      <a:satOff val="0"/>
                      <a:lumOff val="0"/>
                      <a:alphaOff val="0"/>
                    </a:sysClr>
                  </a:solidFill>
                  <a:latin typeface="Book Antiqua" panose="02040602050305030304" pitchFamily="18" charset="0"/>
                  <a:ea typeface="Verdana" panose="020B0604030504040204" pitchFamily="34" charset="0"/>
                  <a:cs typeface="Verdana" panose="020B0604030504040204" pitchFamily="34" charset="0"/>
                </a:rPr>
                <a:t>Coordinador de nivel</a:t>
              </a:r>
            </a:p>
            <a:p>
              <a:pPr marL="285750" lvl="1" defTabSz="1244600">
                <a:lnSpc>
                  <a:spcPct val="90000"/>
                </a:lnSpc>
                <a:spcBef>
                  <a:spcPct val="0"/>
                </a:spcBef>
                <a:spcAft>
                  <a:spcPct val="15000"/>
                </a:spcAft>
                <a:buFontTx/>
                <a:buChar char="••"/>
                <a:defRPr/>
              </a:pPr>
              <a:r>
                <a:rPr lang="es-CO" sz="1400" b="1" dirty="0">
                  <a:solidFill>
                    <a:sysClr val="windowText" lastClr="000000">
                      <a:hueOff val="0"/>
                      <a:satOff val="0"/>
                      <a:lumOff val="0"/>
                      <a:alphaOff val="0"/>
                    </a:sysClr>
                  </a:solidFill>
                  <a:latin typeface="Book Antiqua" panose="02040602050305030304" pitchFamily="18" charset="0"/>
                  <a:ea typeface="Verdana" panose="020B0604030504040204" pitchFamily="34" charset="0"/>
                  <a:cs typeface="Verdana" panose="020B0604030504040204" pitchFamily="34" charset="0"/>
                </a:rPr>
                <a:t>Directores de grupo del  Grado</a:t>
              </a:r>
            </a:p>
          </p:txBody>
        </p:sp>
      </p:grpSp>
      <p:grpSp>
        <p:nvGrpSpPr>
          <p:cNvPr id="13" name="40 Grupo"/>
          <p:cNvGrpSpPr/>
          <p:nvPr/>
        </p:nvGrpSpPr>
        <p:grpSpPr>
          <a:xfrm>
            <a:off x="5167258" y="3212977"/>
            <a:ext cx="3867233" cy="486725"/>
            <a:chOff x="2088234" y="3453387"/>
            <a:chExt cx="3867233" cy="243134"/>
          </a:xfrm>
          <a:scene3d>
            <a:camera prst="orthographicFront"/>
            <a:lightRig rig="threePt" dir="t">
              <a:rot lat="0" lon="0" rev="7500000"/>
            </a:lightRig>
          </a:scene3d>
        </p:grpSpPr>
        <p:sp>
          <p:nvSpPr>
            <p:cNvPr id="14" name="41 Rectángulo redondeado"/>
            <p:cNvSpPr/>
            <p:nvPr/>
          </p:nvSpPr>
          <p:spPr>
            <a:xfrm>
              <a:off x="2088234" y="3453387"/>
              <a:ext cx="3867233" cy="243134"/>
            </a:xfrm>
            <a:prstGeom prst="roundRect">
              <a:avLst/>
            </a:prstGeom>
            <a:solidFill>
              <a:srgbClr val="CC99FF">
                <a:alpha val="89804"/>
              </a:srgbClr>
            </a:solidFill>
            <a:ln w="9525" cap="flat" cmpd="sng" algn="ctr">
              <a:solidFill>
                <a:srgbClr val="C0504D">
                  <a:shade val="50000"/>
                  <a:hueOff val="-39850"/>
                  <a:satOff val="-7276"/>
                  <a:lumOff val="42107"/>
                  <a:alphaOff val="0"/>
                </a:srgbClr>
              </a:solidFill>
              <a:prstDash val="solid"/>
            </a:ln>
            <a:effectLst>
              <a:outerShdw blurRad="40000" dist="23000" dir="5400000" rotWithShape="0">
                <a:srgbClr val="000000">
                  <a:alpha val="35000"/>
                </a:srgbClr>
              </a:outerShdw>
            </a:effectLst>
            <a:sp3d z="152400" extrusionH="63500" prstMaterial="dkEdge">
              <a:bevelT w="135400" h="16350" prst="relaxedInset"/>
              <a:contourClr>
                <a:sysClr val="window" lastClr="FFFFFF"/>
              </a:contourClr>
            </a:sp3d>
          </p:spPr>
          <p:style>
            <a:lnRef idx="1">
              <a:scrgbClr r="0" g="0" b="0"/>
            </a:lnRef>
            <a:fillRef idx="1">
              <a:scrgbClr r="0" g="0" b="0"/>
            </a:fillRef>
            <a:effectRef idx="2">
              <a:scrgbClr r="0" g="0" b="0"/>
            </a:effectRef>
            <a:fontRef idx="minor">
              <a:schemeClr val="dk1">
                <a:hueOff val="0"/>
                <a:satOff val="0"/>
                <a:lumOff val="0"/>
                <a:alphaOff val="0"/>
              </a:schemeClr>
            </a:fontRef>
          </p:style>
        </p:sp>
        <p:sp>
          <p:nvSpPr>
            <p:cNvPr id="15" name="42 Rectángulo"/>
            <p:cNvSpPr/>
            <p:nvPr/>
          </p:nvSpPr>
          <p:spPr>
            <a:xfrm>
              <a:off x="2100103" y="3465256"/>
              <a:ext cx="3843495" cy="219396"/>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defRPr/>
              </a:pPr>
              <a:r>
                <a:rPr lang="es-CO" sz="1600" b="1" dirty="0">
                  <a:solidFill>
                    <a:sysClr val="windowText" lastClr="000000">
                      <a:hueOff val="0"/>
                      <a:satOff val="0"/>
                      <a:lumOff val="0"/>
                      <a:alphaOff val="0"/>
                    </a:sysClr>
                  </a:solidFill>
                  <a:latin typeface="Arial Black" pitchFamily="34" charset="0"/>
                  <a:ea typeface="Verdana" panose="020B0604030504040204" pitchFamily="34" charset="0"/>
                  <a:cs typeface="Verdana" panose="020B0604030504040204" pitchFamily="34" charset="0"/>
                </a:rPr>
                <a:t>CONSEJO DIRECTIVO</a:t>
              </a:r>
            </a:p>
          </p:txBody>
        </p:sp>
      </p:grpSp>
    </p:spTree>
    <p:extLst>
      <p:ext uri="{BB962C8B-B14F-4D97-AF65-F5344CB8AC3E}">
        <p14:creationId xmlns:p14="http://schemas.microsoft.com/office/powerpoint/2010/main" val="4000149251"/>
      </p:ext>
    </p:extLst>
  </p:cSld>
  <p:clrMapOvr>
    <a:masterClrMapping/>
  </p:clrMapOvr>
  <p:transition>
    <p:pull dir="l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nvSpPr>
        <p:spPr>
          <a:xfrm>
            <a:off x="1127448" y="3861048"/>
            <a:ext cx="9937104" cy="1152128"/>
          </a:xfrm>
          <a:prstGeom prst="rect">
            <a:avLst/>
          </a:prstGeom>
        </p:spPr>
        <p:txBody>
          <a:bodyPr vert="horz" lIns="91440" tIns="45720" rIns="91440" bIns="45720" rtlCol="0" anchor="b">
            <a:noAutofit/>
          </a:bodyPr>
          <a:lstStyle/>
          <a:p>
            <a:pPr algn="ctr"/>
            <a:r>
              <a:rPr lang="es-CO" sz="4400" dirty="0" smtClean="0">
                <a:solidFill>
                  <a:srgbClr val="FFFFFF"/>
                </a:solidFill>
                <a:latin typeface="Cambria"/>
                <a:ea typeface="Times New Roman"/>
                <a:cs typeface="Times New Roman"/>
              </a:rPr>
              <a:t>SIEMPRE SEGUIR EL CONDUCTO REGULAR Y ASI LOGRAR  </a:t>
            </a:r>
          </a:p>
          <a:p>
            <a:pPr algn="ctr"/>
            <a:r>
              <a:rPr lang="es-CO" sz="4400" dirty="0" smtClean="0">
                <a:solidFill>
                  <a:srgbClr val="FFFFFF"/>
                </a:solidFill>
                <a:latin typeface="Cambria"/>
                <a:ea typeface="Times New Roman"/>
                <a:cs typeface="Times New Roman"/>
              </a:rPr>
              <a:t>TENER UN DEBIDO PROCESO</a:t>
            </a:r>
          </a:p>
          <a:p>
            <a:pPr algn="ctr"/>
            <a:endParaRPr lang="es-CO" sz="4400" dirty="0">
              <a:solidFill>
                <a:srgbClr val="FFFFFF"/>
              </a:solidFill>
              <a:latin typeface="Times New Roman"/>
              <a:ea typeface="Times New Roman"/>
            </a:endParaRPr>
          </a:p>
        </p:txBody>
      </p:sp>
    </p:spTree>
    <p:extLst>
      <p:ext uri="{BB962C8B-B14F-4D97-AF65-F5344CB8AC3E}">
        <p14:creationId xmlns:p14="http://schemas.microsoft.com/office/powerpoint/2010/main" val="4275926402"/>
      </p:ext>
    </p:extLst>
  </p:cSld>
  <p:clrMapOvr>
    <a:masterClrMapping/>
  </p:clrMapOvr>
  <p:transition>
    <p:pull dir="l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24" y="1988840"/>
            <a:ext cx="2438974" cy="2520280"/>
          </a:xfrm>
          <a:prstGeom prst="ellipse">
            <a:avLst/>
          </a:prstGeom>
          <a:ln>
            <a:noFill/>
          </a:ln>
          <a:effectLst>
            <a:softEdge rad="112500"/>
          </a:effectLst>
        </p:spPr>
      </p:pic>
      <p:sp>
        <p:nvSpPr>
          <p:cNvPr id="3" name="CuadroTexto 2"/>
          <p:cNvSpPr txBox="1"/>
          <p:nvPr/>
        </p:nvSpPr>
        <p:spPr>
          <a:xfrm>
            <a:off x="3503712" y="2276872"/>
            <a:ext cx="6120680" cy="1754326"/>
          </a:xfrm>
          <a:prstGeom prst="rect">
            <a:avLst/>
          </a:prstGeom>
          <a:noFill/>
        </p:spPr>
        <p:txBody>
          <a:bodyPr wrap="square" rtlCol="0">
            <a:spAutoFit/>
          </a:bodyPr>
          <a:lstStyle/>
          <a:p>
            <a:pPr algn="ctr"/>
            <a:r>
              <a:rPr lang="es-CO" sz="5400" dirty="0">
                <a:solidFill>
                  <a:schemeClr val="accent2">
                    <a:lumMod val="60000"/>
                    <a:lumOff val="40000"/>
                  </a:schemeClr>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Informe de Gestión  </a:t>
            </a:r>
            <a:r>
              <a:rPr lang="es-CO" sz="5400" dirty="0" smtClean="0">
                <a:solidFill>
                  <a:schemeClr val="accent2">
                    <a:lumMod val="60000"/>
                    <a:lumOff val="40000"/>
                  </a:schemeClr>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a la Comunidad</a:t>
            </a:r>
            <a:endParaRPr lang="es-CO" sz="5400" dirty="0">
              <a:solidFill>
                <a:schemeClr val="accent2">
                  <a:lumMod val="60000"/>
                  <a:lumOff val="40000"/>
                </a:schemeClr>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endParaRPr>
          </a:p>
        </p:txBody>
      </p:sp>
    </p:spTree>
    <p:extLst>
      <p:ext uri="{BB962C8B-B14F-4D97-AF65-F5344CB8AC3E}">
        <p14:creationId xmlns:p14="http://schemas.microsoft.com/office/powerpoint/2010/main" val="3835875311"/>
      </p:ext>
    </p:extLst>
  </p:cSld>
  <p:clrMapOvr>
    <a:masterClrMapping/>
  </p:clrMapOvr>
  <p:transition>
    <p:pull dir="l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DEF5A8B-7294-4B5C-8E54-DAF608EB1AC8}"/>
              </a:ext>
            </a:extLst>
          </p:cNvPr>
          <p:cNvSpPr txBox="1">
            <a:spLocks/>
          </p:cNvSpPr>
          <p:nvPr/>
        </p:nvSpPr>
        <p:spPr>
          <a:xfrm>
            <a:off x="2918350" y="2597874"/>
            <a:ext cx="8017634" cy="726148"/>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sz="5400" dirty="0">
                <a:solidFill>
                  <a:srgbClr val="FFFFFF"/>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PROCESO  INCLUSIÓN</a:t>
            </a:r>
            <a:r>
              <a:rPr lang="es-CO" sz="5400" b="1" dirty="0">
                <a:solidFill>
                  <a:srgbClr val="FFFFFF"/>
                </a:solidFill>
                <a:effectLst>
                  <a:outerShdw blurRad="38100" dist="38100" dir="2700000" algn="tl">
                    <a:srgbClr val="000000">
                      <a:alpha val="43137"/>
                    </a:srgbClr>
                  </a:outerShdw>
                </a:effectLst>
                <a:latin typeface="Berlin Sans FB Demi" pitchFamily="34" charset="0"/>
              </a:rPr>
              <a:t/>
            </a:r>
            <a:br>
              <a:rPr lang="es-CO" sz="5400" b="1" dirty="0">
                <a:solidFill>
                  <a:srgbClr val="FFFFFF"/>
                </a:solidFill>
                <a:effectLst>
                  <a:outerShdw blurRad="38100" dist="38100" dir="2700000" algn="tl">
                    <a:srgbClr val="000000">
                      <a:alpha val="43137"/>
                    </a:srgbClr>
                  </a:outerShdw>
                </a:effectLst>
                <a:latin typeface="Berlin Sans FB Demi" pitchFamily="34" charset="0"/>
              </a:rPr>
            </a:br>
            <a:endParaRPr lang="es-CO" sz="5400" b="1" dirty="0">
              <a:solidFill>
                <a:srgbClr val="FFFFFF"/>
              </a:solidFill>
              <a:effectLst>
                <a:outerShdw blurRad="38100" dist="38100" dir="2700000" algn="tl">
                  <a:srgbClr val="000000">
                    <a:alpha val="43137"/>
                  </a:srgbClr>
                </a:outerShdw>
              </a:effectLst>
              <a:latin typeface="Berlin Sans FB Demi"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1700808"/>
            <a:ext cx="2438974" cy="2520280"/>
          </a:xfrm>
          <a:prstGeom prst="ellipse">
            <a:avLst/>
          </a:prstGeom>
          <a:ln>
            <a:noFill/>
          </a:ln>
          <a:effectLst>
            <a:softEdge rad="112500"/>
          </a:effectLst>
        </p:spPr>
      </p:pic>
    </p:spTree>
    <p:extLst>
      <p:ext uri="{BB962C8B-B14F-4D97-AF65-F5344CB8AC3E}">
        <p14:creationId xmlns:p14="http://schemas.microsoft.com/office/powerpoint/2010/main" val="4105159083"/>
      </p:ext>
    </p:extLst>
  </p:cSld>
  <p:clrMapOvr>
    <a:masterClrMapping/>
  </p:clrMapOvr>
  <p:transition>
    <p:pull dir="l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10" y="4869159"/>
            <a:ext cx="2913952" cy="1977933"/>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10" y="3327834"/>
            <a:ext cx="2892200" cy="1858516"/>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843397" cy="1700808"/>
          </a:xfrm>
          <a:prstGeom prst="rect">
            <a:avLst/>
          </a:prstGeom>
        </p:spPr>
      </p:pic>
      <p:sp>
        <p:nvSpPr>
          <p:cNvPr id="4" name="Marcador de contenido 2">
            <a:extLst>
              <a:ext uri="{FF2B5EF4-FFF2-40B4-BE49-F238E27FC236}">
                <a16:creationId xmlns:a16="http://schemas.microsoft.com/office/drawing/2014/main" id="{10BBF3AB-DF5B-4F8E-BFD4-CAE90207FE90}"/>
              </a:ext>
            </a:extLst>
          </p:cNvPr>
          <p:cNvSpPr txBox="1">
            <a:spLocks/>
          </p:cNvSpPr>
          <p:nvPr/>
        </p:nvSpPr>
        <p:spPr>
          <a:xfrm>
            <a:off x="2999656" y="620688"/>
            <a:ext cx="8568951" cy="5976664"/>
          </a:xfrm>
          <a:prstGeom prst="rect">
            <a:avLst/>
          </a:prstGeom>
        </p:spPr>
        <p:txBody>
          <a:bodyPr vert="horz">
            <a:no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lvl="0">
              <a:buFont typeface="Wingdings" panose="05000000000000000000" pitchFamily="2" charset="2"/>
              <a:buChar char="v"/>
            </a:pPr>
            <a:r>
              <a:rPr lang="es-ES" sz="1800" dirty="0" smtClean="0">
                <a:solidFill>
                  <a:srgbClr val="FFFFFF"/>
                </a:solidFill>
              </a:rPr>
              <a:t>Recolección y organización de los soportes clínicos de los Estudiantes con Discapacidad y/o </a:t>
            </a:r>
            <a:r>
              <a:rPr lang="es-ES" sz="1800" dirty="0">
                <a:solidFill>
                  <a:srgbClr val="FFFFFF"/>
                </a:solidFill>
              </a:rPr>
              <a:t>Necesidades Educativas Especiales y/o discapacidad.</a:t>
            </a:r>
            <a:endParaRPr lang="es-CO" sz="1800" dirty="0">
              <a:solidFill>
                <a:srgbClr val="FFFFFF"/>
              </a:solidFill>
            </a:endParaRPr>
          </a:p>
          <a:p>
            <a:pPr lvl="0">
              <a:buFont typeface="Wingdings" panose="05000000000000000000" pitchFamily="2" charset="2"/>
              <a:buChar char="v"/>
            </a:pPr>
            <a:endParaRPr lang="es-CO" sz="1800" dirty="0">
              <a:solidFill>
                <a:srgbClr val="FFFFFF"/>
              </a:solidFill>
            </a:endParaRPr>
          </a:p>
          <a:p>
            <a:pPr lvl="0">
              <a:buFont typeface="Wingdings" panose="05000000000000000000" pitchFamily="2" charset="2"/>
              <a:buChar char="v"/>
            </a:pPr>
            <a:r>
              <a:rPr lang="es-ES" sz="1800" dirty="0">
                <a:solidFill>
                  <a:srgbClr val="FFFFFF"/>
                </a:solidFill>
              </a:rPr>
              <a:t>Elaboración de reporte para la Secretaria de Discapacidad, Secretaría de Educación y SIMAT sobre los estudiantes con Discapacidad y NEE que asisten a la institución.</a:t>
            </a:r>
          </a:p>
          <a:p>
            <a:pPr lvl="0">
              <a:buFont typeface="Wingdings" panose="05000000000000000000" pitchFamily="2" charset="2"/>
              <a:buChar char="v"/>
            </a:pPr>
            <a:endParaRPr lang="es-CO" sz="1800" dirty="0">
              <a:solidFill>
                <a:srgbClr val="FFFFFF"/>
              </a:solidFill>
            </a:endParaRPr>
          </a:p>
          <a:p>
            <a:pPr lvl="0">
              <a:buFont typeface="Wingdings" panose="05000000000000000000" pitchFamily="2" charset="2"/>
              <a:buChar char="v"/>
            </a:pPr>
            <a:r>
              <a:rPr lang="es-CO" sz="1800" dirty="0">
                <a:solidFill>
                  <a:srgbClr val="FFFFFF"/>
                </a:solidFill>
              </a:rPr>
              <a:t>Caracterización estudiantes con discapacidad cognitiva en toda la institución.</a:t>
            </a:r>
          </a:p>
          <a:p>
            <a:pPr lvl="0">
              <a:buFont typeface="Wingdings" panose="05000000000000000000" pitchFamily="2" charset="2"/>
              <a:buChar char="v"/>
            </a:pPr>
            <a:endParaRPr lang="es-CO" sz="1800" dirty="0">
              <a:solidFill>
                <a:srgbClr val="FFFFFF"/>
              </a:solidFill>
            </a:endParaRPr>
          </a:p>
          <a:p>
            <a:pPr algn="just">
              <a:buFont typeface="Wingdings" panose="05000000000000000000" pitchFamily="2" charset="2"/>
              <a:buChar char="v"/>
            </a:pPr>
            <a:r>
              <a:rPr lang="es-CO" sz="1800" dirty="0">
                <a:solidFill>
                  <a:srgbClr val="FFFFFF"/>
                </a:solidFill>
              </a:rPr>
              <a:t>Caracterización de estudiantes con otras discapacidades y con Necesidades educativas especiales.</a:t>
            </a:r>
          </a:p>
          <a:p>
            <a:pPr algn="just">
              <a:buFont typeface="Wingdings" panose="05000000000000000000" pitchFamily="2" charset="2"/>
              <a:buChar char="v"/>
            </a:pPr>
            <a:endParaRPr lang="es-CO" sz="1800" dirty="0">
              <a:solidFill>
                <a:srgbClr val="FFFFFF"/>
              </a:solidFill>
            </a:endParaRPr>
          </a:p>
          <a:p>
            <a:pPr algn="just">
              <a:buFont typeface="Wingdings" panose="05000000000000000000" pitchFamily="2" charset="2"/>
              <a:buChar char="v"/>
            </a:pPr>
            <a:r>
              <a:rPr lang="es-ES" sz="1800" dirty="0">
                <a:solidFill>
                  <a:srgbClr val="FFFFFF"/>
                </a:solidFill>
              </a:rPr>
              <a:t>Reporte de sugerencias a docentes para el manejo de casos especiales (Inclusión). </a:t>
            </a:r>
          </a:p>
          <a:p>
            <a:pPr algn="just">
              <a:buFont typeface="Wingdings" panose="05000000000000000000" pitchFamily="2" charset="2"/>
              <a:buChar char="v"/>
            </a:pPr>
            <a:endParaRPr lang="es-ES" sz="1800" dirty="0">
              <a:solidFill>
                <a:srgbClr val="FFFFFF"/>
              </a:solidFill>
            </a:endParaRPr>
          </a:p>
          <a:p>
            <a:pPr lvl="0">
              <a:buFont typeface="Wingdings" panose="05000000000000000000" pitchFamily="2" charset="2"/>
              <a:buChar char="v"/>
            </a:pPr>
            <a:r>
              <a:rPr lang="es-ES" sz="1800" dirty="0">
                <a:solidFill>
                  <a:srgbClr val="FFFFFF"/>
                </a:solidFill>
              </a:rPr>
              <a:t>Diseño y ajuste plantilla Piar </a:t>
            </a:r>
            <a:r>
              <a:rPr lang="es-ES" sz="1800" dirty="0" err="1">
                <a:solidFill>
                  <a:srgbClr val="FFFFFF"/>
                </a:solidFill>
              </a:rPr>
              <a:t>JuanCrisMar</a:t>
            </a:r>
            <a:endParaRPr lang="es-CO" sz="1800" dirty="0">
              <a:solidFill>
                <a:srgbClr val="FFFFFF"/>
              </a:solidFill>
            </a:endParaRPr>
          </a:p>
          <a:p>
            <a:pPr marL="0" indent="0" algn="just">
              <a:buFont typeface="Wingdings"/>
              <a:buNone/>
            </a:pPr>
            <a:endParaRPr lang="es-CO" sz="1800" dirty="0">
              <a:solidFill>
                <a:srgbClr val="FFFFFF"/>
              </a:solidFill>
            </a:endParaRPr>
          </a:p>
        </p:txBody>
      </p:sp>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0" y="1700808"/>
            <a:ext cx="2879570" cy="1800200"/>
          </a:xfrm>
          <a:prstGeom prst="rect">
            <a:avLst/>
          </a:prstGeom>
        </p:spPr>
      </p:pic>
    </p:spTree>
    <p:extLst>
      <p:ext uri="{BB962C8B-B14F-4D97-AF65-F5344CB8AC3E}">
        <p14:creationId xmlns:p14="http://schemas.microsoft.com/office/powerpoint/2010/main" val="2291960429"/>
      </p:ext>
    </p:extLst>
  </p:cSld>
  <p:clrMapOvr>
    <a:masterClrMapping/>
  </p:clrMapOvr>
  <p:transition>
    <p:pull dir="l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lh3.googleusercontent.com/yp5_cv0sgJuhcst9VwtSWo4KH8YdFp2h_TEz3AQggHQk3AteTuGooohcrW063SjsFdbvyCUBSsQ0g8QxU6OIecOgyJmlFqlhZGxreTwfVSg9Ey4rxNms_fnhUn5zL-gSrYxztdaDCJ9owVLiOdWelB_QNiFnvip8cjTBt_JYBGXhVMNqdq_akwaW4W6uJOKikOPDY-Q-GjaHWQkMS99ETcErNFWTTK-ygKj7T_PiTvfnQwato3H0onKey-RHJYBJiZ0a5wZmZqMgi6zk9xVECCtRfXOqTf1qeIx0MnmHYmoweMEpp_6NrGC9hOLC3m667VSDnWUG2iettLSPYEWcrPkn3Go_UAHZ0lZsQpjKX74HUXI0jmT7P61MqsedfMcgU2sVXcoyfdiulRlogrJBKCoFtv3-2jKq-yMl8r4gDoKbHe88zt8-Xv-DlQ_6lK7TnVXC2GRZADwZFkOTvMOa3B5hX9-RB3XLpvfVo2DR-MY74hHUBIkrF4ae6ix8DAUT5LxSXS1KHnshaQ62wCgLaCzzxQ9Uer6UB4A-9eArQsv8UUcJ6hfuzdAndBV4WB6o9rOdQz7kti7FMqlyxEmFbBlfiM1MPMDVe4-U689sk0x3VdnN7vyqjyL0roE0Nqml1UV1IBu6U_40jwLwiWj6Kn2IaXVLzaKubKBawsBArMT5KAUzGrPUWsAFpZYQ13WwtdWomHnDPV2DdrAnVRWWNhhqIg1IwSft73q0YAsbewuTe5cW7PHSWyec_vKkuOzogEE3KKWL283-KrxQZwUItbAcsjGRNDyp45YImDOvyg_dq2FJnlYFo9Ndac0m9vC7FoEVbFLLMgQo2mxE4AlWWzhWUtgBcKuYoyHSK-xYKO5kj1TcqEMWZp6A7Gl4yGZjQk6i5Snv9EHnLAlafcnuf4IPQFTXWWASEUCw2ENbvi1SiD3FgPCTT-L-P5GAlupARc8NvfLcviW1wsGQ4vzFj4vblRspCWHmZGsehdk2V_SVV9bk7BAQaApz0oM-6feAq4Y8vGsvZd6jm6i4pVvYq_UUeag8hQ=w1154-h649-s-no?authuse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0107" y="5169810"/>
            <a:ext cx="3611893" cy="23002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3.googleusercontent.com/yFtnRKvOJPKl8qt9R5_xm59QweNswD5VkOQerJsjlGapZ6HZr_Nf03VzdYGZWxJGBjQccXZzapK3er34dPVbt1823EAwnBFB98QdDNA6ld5zOxQ6E_5c-C9W36VBoMzzO6TinDMkK_h7hODiB8SCpYCs8sIIZmzBsaqEWdp8i-eR4a0JuH9w4uzXYnoi5H_cCp_wKhd6IP5A6oBPfjMGP5wNgzOa-_MDMRIzc0qioMILywRcl80zltXh3Eb9BHqtx9xCmprv2Tt5WgLdPxunjcAdY07fndDnYjIk89QQYDPCQiNwa8OKoJuRH4BzZrn_JpnK-_riQ3CpBz8FoeKQ_9W0XwgbbUIYvDUqdTaOMI81o4UFmwgWHfgw40MbK6qJXi88QSSVCvxJv7Mb5G7_x4aBL_l96shk36AerqgAQHqEJltO1-1tXZ9JCCijVUrYGH5TfQOc0ZcmU7IEpRl8UYj-FtyGoLgghIqFXnidQIBrRQJxQpqVqctlLBzqqtCyO2gWQ6FrxKBPZjRvJxb5-K393ijSWjbEewDBCYpU1LvcdlrssEDYZakErYBtsffa7Hqu8PtqsU0fCLuyM7Ibh3eOjGh-mV_PPC0lyJBqRvGp-5Y_tuiqdtg62ejr_ivj3zZk66BtfRwrohP0ASEbEwPQ9EN3ATNNVEBaDG8k5trQ_28_ehn_7MuS0XIIafxJDTmOtHiYNjBYDZKdYFun-GGf_Ek8mzxgh__sZIZ1LsC53uTC0sWBbVDZpHPG0FNz31t7lD_ooJjdACkmp7_KPaD-VO_ZJlZQAjC-0uqeS5sbSfol_dkWNb-sYMzi5IjUmEzrbFczhqfYdutLjA5o0MgeGGsHOq6B_RHBCInBLx-5BpJkRhOc-9YcxJdiXnOHxbEiURE3xdN7Q0md-wvILAK0v9X8mDShxO2Vk6ltWmaBGw2zkOBDvbuSOOukacB3DtzRAi6GeSn8NqKnLUQTXD-ipJ6bKQyCSjXySGNJO04LU3lALiorpW7awLYFhHBvStsngFuQcW0rHI-gdbr9pVXAJ7NekA=w865-h649-s-no?authus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107" y="3001904"/>
            <a:ext cx="3611893" cy="21679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1610" y="-94071"/>
            <a:ext cx="3630390" cy="3819705"/>
          </a:xfrm>
          <a:prstGeom prst="rect">
            <a:avLst/>
          </a:prstGeom>
        </p:spPr>
      </p:pic>
      <p:sp>
        <p:nvSpPr>
          <p:cNvPr id="3" name="Marcador de contenido 2">
            <a:extLst>
              <a:ext uri="{FF2B5EF4-FFF2-40B4-BE49-F238E27FC236}">
                <a16:creationId xmlns:a16="http://schemas.microsoft.com/office/drawing/2014/main" id="{10BBF3AB-DF5B-4F8E-BFD4-CAE90207FE90}"/>
              </a:ext>
            </a:extLst>
          </p:cNvPr>
          <p:cNvSpPr txBox="1">
            <a:spLocks/>
          </p:cNvSpPr>
          <p:nvPr/>
        </p:nvSpPr>
        <p:spPr>
          <a:xfrm>
            <a:off x="376243" y="957164"/>
            <a:ext cx="8203864" cy="4536504"/>
          </a:xfrm>
          <a:prstGeom prst="rect">
            <a:avLst/>
          </a:prstGeom>
        </p:spPr>
        <p:txBody>
          <a:bodyPr vert="horz">
            <a:no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gn="just">
              <a:buFont typeface="Wingdings" panose="05000000000000000000" pitchFamily="2" charset="2"/>
              <a:buChar char="v"/>
            </a:pPr>
            <a:r>
              <a:rPr lang="es-CO" sz="2000" dirty="0">
                <a:solidFill>
                  <a:srgbClr val="FFFFFF"/>
                </a:solidFill>
              </a:rPr>
              <a:t>Desarrollo del Programa de Alimentación Escolar PAE</a:t>
            </a:r>
          </a:p>
          <a:p>
            <a:pPr algn="just">
              <a:buFont typeface="Wingdings" panose="05000000000000000000" pitchFamily="2" charset="2"/>
              <a:buChar char="v"/>
            </a:pPr>
            <a:endParaRPr lang="es-CO" sz="2000" dirty="0">
              <a:solidFill>
                <a:srgbClr val="FFFFFF"/>
              </a:solidFill>
            </a:endParaRPr>
          </a:p>
          <a:p>
            <a:pPr algn="just">
              <a:buFont typeface="Wingdings" panose="05000000000000000000" pitchFamily="2" charset="2"/>
              <a:buChar char="v"/>
            </a:pPr>
            <a:r>
              <a:rPr lang="es-CO" sz="2000" dirty="0">
                <a:solidFill>
                  <a:srgbClr val="FFFFFF"/>
                </a:solidFill>
              </a:rPr>
              <a:t>Contenidos Formación Integral</a:t>
            </a:r>
            <a:r>
              <a:rPr lang="es-CO" sz="2000" dirty="0" smtClean="0">
                <a:solidFill>
                  <a:srgbClr val="FFFFFF"/>
                </a:solidFill>
              </a:rPr>
              <a:t>.</a:t>
            </a:r>
          </a:p>
          <a:p>
            <a:pPr algn="just">
              <a:buFont typeface="Wingdings" panose="05000000000000000000" pitchFamily="2" charset="2"/>
              <a:buChar char="v"/>
            </a:pPr>
            <a:endParaRPr lang="es-CO" sz="2000" dirty="0">
              <a:solidFill>
                <a:srgbClr val="FFFFFF"/>
              </a:solidFill>
            </a:endParaRPr>
          </a:p>
          <a:p>
            <a:pPr algn="just">
              <a:buFont typeface="Wingdings" panose="05000000000000000000" pitchFamily="2" charset="2"/>
              <a:buChar char="v"/>
            </a:pPr>
            <a:r>
              <a:rPr lang="es-CO" sz="2000" dirty="0" smtClean="0">
                <a:solidFill>
                  <a:srgbClr val="FFFFFF"/>
                </a:solidFill>
              </a:rPr>
              <a:t>Programa de formación a docentes sobre justicia restaurativa para el manejo de los casos que alteran la convivencia escolar.</a:t>
            </a:r>
            <a:endParaRPr lang="es-CO" sz="2000" dirty="0">
              <a:solidFill>
                <a:srgbClr val="FFFFFF"/>
              </a:solidFill>
            </a:endParaRPr>
          </a:p>
          <a:p>
            <a:pPr algn="just">
              <a:buFont typeface="Wingdings" panose="05000000000000000000" pitchFamily="2" charset="2"/>
              <a:buChar char="v"/>
            </a:pPr>
            <a:endParaRPr lang="es-CO" sz="2000" dirty="0">
              <a:solidFill>
                <a:srgbClr val="FFFFFF"/>
              </a:solidFill>
            </a:endParaRPr>
          </a:p>
          <a:p>
            <a:pPr lvl="0">
              <a:buFont typeface="Wingdings" panose="05000000000000000000" pitchFamily="2" charset="2"/>
              <a:buChar char="v"/>
            </a:pPr>
            <a:r>
              <a:rPr lang="es-ES" sz="2000" dirty="0">
                <a:solidFill>
                  <a:srgbClr val="FFFFFF"/>
                </a:solidFill>
              </a:rPr>
              <a:t>Proyecto de Orientación Vocacional: </a:t>
            </a:r>
          </a:p>
          <a:p>
            <a:pPr lvl="1"/>
            <a:r>
              <a:rPr lang="es-ES" sz="2000" dirty="0" smtClean="0">
                <a:solidFill>
                  <a:srgbClr val="FFFFFF"/>
                </a:solidFill>
              </a:rPr>
              <a:t>Organización </a:t>
            </a:r>
            <a:r>
              <a:rPr lang="es-ES" sz="2000" dirty="0">
                <a:solidFill>
                  <a:srgbClr val="FFFFFF"/>
                </a:solidFill>
              </a:rPr>
              <a:t>y desarrollo </a:t>
            </a:r>
            <a:r>
              <a:rPr lang="es-ES" sz="2000" dirty="0" smtClean="0">
                <a:solidFill>
                  <a:srgbClr val="FFFFFF"/>
                </a:solidFill>
              </a:rPr>
              <a:t>Décimo primera </a:t>
            </a:r>
            <a:r>
              <a:rPr lang="es-ES" sz="2000" dirty="0">
                <a:solidFill>
                  <a:srgbClr val="FFFFFF"/>
                </a:solidFill>
              </a:rPr>
              <a:t>Feria de Universidades </a:t>
            </a:r>
            <a:r>
              <a:rPr lang="es-ES" sz="2000" dirty="0" err="1">
                <a:solidFill>
                  <a:srgbClr val="FFFFFF"/>
                </a:solidFill>
              </a:rPr>
              <a:t>JuanCrisMar</a:t>
            </a:r>
            <a:r>
              <a:rPr lang="es-ES" sz="2000" dirty="0">
                <a:solidFill>
                  <a:srgbClr val="FFFFFF"/>
                </a:solidFill>
              </a:rPr>
              <a:t>.</a:t>
            </a:r>
            <a:endParaRPr lang="es-CO" sz="2000" dirty="0">
              <a:solidFill>
                <a:srgbClr val="FFFFFF"/>
              </a:solidFill>
            </a:endParaRPr>
          </a:p>
          <a:p>
            <a:pPr lvl="1"/>
            <a:r>
              <a:rPr lang="es-ES" sz="2000" dirty="0">
                <a:solidFill>
                  <a:srgbClr val="FFFFFF"/>
                </a:solidFill>
              </a:rPr>
              <a:t>Asistencia Encuentro </a:t>
            </a:r>
            <a:r>
              <a:rPr lang="es-ES" sz="2000" dirty="0" smtClean="0">
                <a:solidFill>
                  <a:srgbClr val="FFFFFF"/>
                </a:solidFill>
              </a:rPr>
              <a:t>Vive </a:t>
            </a:r>
            <a:r>
              <a:rPr lang="es-ES" sz="2000" dirty="0">
                <a:solidFill>
                  <a:srgbClr val="FFFFFF"/>
                </a:solidFill>
              </a:rPr>
              <a:t>UPB</a:t>
            </a:r>
            <a:endParaRPr lang="es-CO" sz="2000" dirty="0">
              <a:solidFill>
                <a:srgbClr val="FFFFFF"/>
              </a:solidFill>
            </a:endParaRPr>
          </a:p>
          <a:p>
            <a:pPr lvl="1"/>
            <a:r>
              <a:rPr lang="es-ES" sz="2000" dirty="0" smtClean="0">
                <a:solidFill>
                  <a:srgbClr val="FFFFFF"/>
                </a:solidFill>
              </a:rPr>
              <a:t>Encuentro de universidades U4</a:t>
            </a:r>
            <a:endParaRPr lang="es-CO" sz="2000" dirty="0">
              <a:solidFill>
                <a:srgbClr val="FFFFFF"/>
              </a:solidFill>
            </a:endParaRPr>
          </a:p>
          <a:p>
            <a:pPr marL="0" indent="0" algn="just">
              <a:buFont typeface="Wingdings"/>
              <a:buNone/>
            </a:pPr>
            <a:endParaRPr lang="es-CO" sz="2000" dirty="0">
              <a:solidFill>
                <a:srgbClr val="FFFFFF"/>
              </a:solidFill>
            </a:endParaRP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107" y="1882368"/>
            <a:ext cx="3611893" cy="1736794"/>
          </a:xfrm>
          <a:prstGeom prst="rect">
            <a:avLst/>
          </a:prstGeom>
        </p:spPr>
      </p:pic>
    </p:spTree>
    <p:extLst>
      <p:ext uri="{BB962C8B-B14F-4D97-AF65-F5344CB8AC3E}">
        <p14:creationId xmlns:p14="http://schemas.microsoft.com/office/powerpoint/2010/main" val="1256440524"/>
      </p:ext>
    </p:extLst>
  </p:cSld>
  <p:clrMapOvr>
    <a:masterClrMapping/>
  </p:clrMapOvr>
  <p:transition>
    <p:pull dir="l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DEF5A8B-7294-4B5C-8E54-DAF608EB1AC8}"/>
              </a:ext>
            </a:extLst>
          </p:cNvPr>
          <p:cNvSpPr txBox="1">
            <a:spLocks/>
          </p:cNvSpPr>
          <p:nvPr/>
        </p:nvSpPr>
        <p:spPr>
          <a:xfrm>
            <a:off x="2855640" y="2564904"/>
            <a:ext cx="8208912" cy="726148"/>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sz="5400" dirty="0">
                <a:solidFill>
                  <a:srgbClr val="FFFFFF"/>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PROCESO  PROYECCIÓN A LA COMUNIDAD</a:t>
            </a:r>
            <a:endParaRPr lang="es-CO" sz="5400" b="1" dirty="0">
              <a:solidFill>
                <a:srgbClr val="FFFFFF"/>
              </a:solidFill>
            </a:endParaRPr>
          </a:p>
          <a:p>
            <a:pPr algn="ctr"/>
            <a:r>
              <a:rPr lang="es-CO" sz="5400" b="1" dirty="0">
                <a:solidFill>
                  <a:srgbClr val="FFFFFF"/>
                </a:solidFill>
                <a:effectLst>
                  <a:outerShdw blurRad="38100" dist="38100" dir="2700000" algn="tl">
                    <a:srgbClr val="000000">
                      <a:alpha val="43137"/>
                    </a:srgbClr>
                  </a:outerShdw>
                </a:effectLst>
                <a:latin typeface="Berlin Sans FB Demi" pitchFamily="34" charset="0"/>
              </a:rPr>
              <a:t/>
            </a:r>
            <a:br>
              <a:rPr lang="es-CO" sz="5400" b="1" dirty="0">
                <a:solidFill>
                  <a:srgbClr val="FFFFFF"/>
                </a:solidFill>
                <a:effectLst>
                  <a:outerShdw blurRad="38100" dist="38100" dir="2700000" algn="tl">
                    <a:srgbClr val="000000">
                      <a:alpha val="43137"/>
                    </a:srgbClr>
                  </a:outerShdw>
                </a:effectLst>
                <a:latin typeface="Berlin Sans FB Demi" pitchFamily="34" charset="0"/>
              </a:rPr>
            </a:br>
            <a:endParaRPr lang="es-CO" sz="5400" b="1" dirty="0">
              <a:solidFill>
                <a:srgbClr val="FFFFFF"/>
              </a:solidFill>
              <a:effectLst>
                <a:outerShdw blurRad="38100" dist="38100" dir="2700000" algn="tl">
                  <a:srgbClr val="000000">
                    <a:alpha val="43137"/>
                  </a:srgbClr>
                </a:outerShdw>
              </a:effectLst>
              <a:latin typeface="Berlin Sans FB Demi"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183" y="2060848"/>
            <a:ext cx="2438974" cy="2520280"/>
          </a:xfrm>
          <a:prstGeom prst="ellipse">
            <a:avLst/>
          </a:prstGeom>
          <a:ln>
            <a:noFill/>
          </a:ln>
          <a:effectLst>
            <a:softEdge rad="112500"/>
          </a:effectLst>
        </p:spPr>
      </p:pic>
    </p:spTree>
    <p:extLst>
      <p:ext uri="{BB962C8B-B14F-4D97-AF65-F5344CB8AC3E}">
        <p14:creationId xmlns:p14="http://schemas.microsoft.com/office/powerpoint/2010/main" val="4270181119"/>
      </p:ext>
    </p:extLst>
  </p:cSld>
  <p:clrMapOvr>
    <a:masterClrMapping/>
  </p:clrMapOvr>
  <p:transition>
    <p:pull dir="l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517" y="4509120"/>
            <a:ext cx="3242792" cy="2373869"/>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2309" y="4484130"/>
            <a:ext cx="3174424" cy="240125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 y="4484131"/>
            <a:ext cx="2937375" cy="2402886"/>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634" y="4484131"/>
            <a:ext cx="3004883" cy="2343944"/>
          </a:xfrm>
          <a:prstGeom prst="rect">
            <a:avLst/>
          </a:prstGeom>
        </p:spPr>
      </p:pic>
      <p:sp>
        <p:nvSpPr>
          <p:cNvPr id="2" name="Marcador de contenido 2"/>
          <p:cNvSpPr txBox="1">
            <a:spLocks/>
          </p:cNvSpPr>
          <p:nvPr/>
        </p:nvSpPr>
        <p:spPr>
          <a:xfrm>
            <a:off x="551384" y="548680"/>
            <a:ext cx="8208912" cy="4104456"/>
          </a:xfrm>
          <a:prstGeom prst="rect">
            <a:avLst/>
          </a:prstGeom>
        </p:spPr>
        <p:txBody>
          <a:bodyPr>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gn="just"/>
            <a:r>
              <a:rPr lang="es-CO" sz="2000" dirty="0">
                <a:solidFill>
                  <a:srgbClr val="FFFFFF"/>
                </a:solidFill>
                <a:latin typeface="Century Gothic" pitchFamily="34" charset="0"/>
              </a:rPr>
              <a:t>Escuelas de padres a toda la comunidad escolar (inducción, inteligencia emocional, tic-familia, prevención Consumo SPA), bajo rendimiento académico (virtuales en alianza con UPB, Cámara de comercio, Tigo, Movistar, MEN.</a:t>
            </a:r>
          </a:p>
          <a:p>
            <a:pPr marL="68580" indent="0" algn="just">
              <a:buNone/>
            </a:pPr>
            <a:endParaRPr lang="es-CO" sz="2000" dirty="0">
              <a:solidFill>
                <a:srgbClr val="FFFFFF"/>
              </a:solidFill>
              <a:latin typeface="Century Gothic" pitchFamily="34" charset="0"/>
            </a:endParaRPr>
          </a:p>
          <a:p>
            <a:pPr algn="just"/>
            <a:r>
              <a:rPr lang="es-CO" sz="2000" dirty="0">
                <a:solidFill>
                  <a:srgbClr val="FFFFFF"/>
                </a:solidFill>
                <a:latin typeface="Century Gothic" pitchFamily="34" charset="0"/>
              </a:rPr>
              <a:t>Aprobación y ejecución del proyecto de servicio social estudiantil como apoyo a los proyectos transversales de la institución en el marco de la contingencia Sanitaria.</a:t>
            </a:r>
          </a:p>
          <a:p>
            <a:pPr algn="just"/>
            <a:endParaRPr lang="es-CO" sz="2000" dirty="0">
              <a:solidFill>
                <a:srgbClr val="FFFFFF"/>
              </a:solidFill>
              <a:latin typeface="Century Gothic" pitchFamily="34" charset="0"/>
            </a:endParaRPr>
          </a:p>
          <a:p>
            <a:pPr algn="just"/>
            <a:r>
              <a:rPr lang="es-CO" sz="2000" dirty="0">
                <a:solidFill>
                  <a:srgbClr val="FFFFFF"/>
                </a:solidFill>
                <a:latin typeface="Century Gothic" pitchFamily="34" charset="0"/>
              </a:rPr>
              <a:t>Convenios interinstitucionales (U.P.B. – U.C.C)</a:t>
            </a:r>
          </a:p>
          <a:p>
            <a:pPr algn="just">
              <a:buFontTx/>
              <a:buChar char="-"/>
            </a:pPr>
            <a:endParaRPr lang="es-CO" sz="1900" dirty="0">
              <a:solidFill>
                <a:srgbClr val="FFFFFF"/>
              </a:solidFill>
              <a:latin typeface="Century Gothic" pitchFamily="34" charset="0"/>
            </a:endParaRPr>
          </a:p>
          <a:p>
            <a:pPr marL="68580" indent="0" algn="just">
              <a:buNone/>
            </a:pPr>
            <a:endParaRPr lang="es-CO" sz="1650" dirty="0">
              <a:solidFill>
                <a:srgbClr val="FFFFFF"/>
              </a:solidFill>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0523" y="2160021"/>
            <a:ext cx="2886973" cy="2349099"/>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0523" y="-32973"/>
            <a:ext cx="2922759" cy="2420888"/>
          </a:xfrm>
          <a:prstGeom prst="rect">
            <a:avLst/>
          </a:prstGeom>
        </p:spPr>
      </p:pic>
    </p:spTree>
    <p:extLst>
      <p:ext uri="{BB962C8B-B14F-4D97-AF65-F5344CB8AC3E}">
        <p14:creationId xmlns:p14="http://schemas.microsoft.com/office/powerpoint/2010/main" val="1234189359"/>
      </p:ext>
    </p:extLst>
  </p:cSld>
  <p:clrMapOvr>
    <a:masterClrMapping/>
  </p:clrMapOvr>
  <p:transition>
    <p:pull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24" y="1988840"/>
            <a:ext cx="2438974" cy="2520280"/>
          </a:xfrm>
          <a:prstGeom prst="ellipse">
            <a:avLst/>
          </a:prstGeom>
          <a:ln>
            <a:noFill/>
          </a:ln>
          <a:effectLst>
            <a:softEdge rad="112500"/>
          </a:effectLst>
        </p:spPr>
      </p:pic>
      <p:sp>
        <p:nvSpPr>
          <p:cNvPr id="3" name="CuadroTexto 2"/>
          <p:cNvSpPr txBox="1"/>
          <p:nvPr/>
        </p:nvSpPr>
        <p:spPr>
          <a:xfrm>
            <a:off x="3503712" y="2276872"/>
            <a:ext cx="6120680" cy="2585323"/>
          </a:xfrm>
          <a:prstGeom prst="rect">
            <a:avLst/>
          </a:prstGeom>
          <a:noFill/>
        </p:spPr>
        <p:txBody>
          <a:bodyPr wrap="square" rtlCol="0">
            <a:spAutoFit/>
          </a:bodyPr>
          <a:lstStyle/>
          <a:p>
            <a:pPr algn="ctr"/>
            <a:r>
              <a:rPr lang="es-CO" sz="5400" dirty="0">
                <a:solidFill>
                  <a:schemeClr val="accent2">
                    <a:lumMod val="60000"/>
                    <a:lumOff val="40000"/>
                  </a:schemeClr>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Informe de Gestión Directiva Y Administrativa</a:t>
            </a:r>
          </a:p>
        </p:txBody>
      </p:sp>
    </p:spTree>
    <p:extLst>
      <p:ext uri="{BB962C8B-B14F-4D97-AF65-F5344CB8AC3E}">
        <p14:creationId xmlns:p14="http://schemas.microsoft.com/office/powerpoint/2010/main" val="4047200588"/>
      </p:ext>
    </p:extLst>
  </p:cSld>
  <p:clrMapOvr>
    <a:masterClrMapping/>
  </p:clrMapOvr>
  <p:transition>
    <p:pull dir="l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99626" y="2276872"/>
            <a:ext cx="11559954" cy="3416320"/>
          </a:xfrm>
          <a:prstGeom prst="rect">
            <a:avLst/>
          </a:prstGeom>
        </p:spPr>
        <p:txBody>
          <a:bodyPr wrap="square">
            <a:spAutoFit/>
          </a:bodyPr>
          <a:lstStyle/>
          <a:p>
            <a:pPr marL="342900" lvl="0" indent="-342900" algn="just">
              <a:buFont typeface="Symbol" panose="05050102010706020507" pitchFamily="18" charset="2"/>
              <a:buChar char=""/>
            </a:pPr>
            <a:endParaRPr lang="es-CO" sz="1600" dirty="0">
              <a:solidFill>
                <a:schemeClr val="accent5">
                  <a:lumMod val="20000"/>
                  <a:lumOff val="80000"/>
                </a:schemeClr>
              </a:solidFill>
            </a:endParaRPr>
          </a:p>
          <a:p>
            <a:pPr marL="342900" lvl="0" indent="-342900" algn="just">
              <a:buFont typeface="Symbol" panose="05050102010706020507" pitchFamily="18" charset="2"/>
              <a:buChar char=""/>
            </a:pPr>
            <a:r>
              <a:rPr lang="es-ES" sz="2000" dirty="0" smtClean="0">
                <a:solidFill>
                  <a:srgbClr val="FFFFFF"/>
                </a:solidFill>
              </a:rPr>
              <a:t>Atención delegados </a:t>
            </a:r>
            <a:r>
              <a:rPr lang="es-ES" sz="2000" dirty="0">
                <a:solidFill>
                  <a:srgbClr val="FFFFFF"/>
                </a:solidFill>
              </a:rPr>
              <a:t>de universidades para la organización </a:t>
            </a:r>
            <a:r>
              <a:rPr lang="es-ES" sz="2000" dirty="0" smtClean="0">
                <a:solidFill>
                  <a:srgbClr val="FFFFFF"/>
                </a:solidFill>
              </a:rPr>
              <a:t>de </a:t>
            </a:r>
            <a:r>
              <a:rPr lang="es-ES" sz="2000" dirty="0">
                <a:solidFill>
                  <a:srgbClr val="FFFFFF"/>
                </a:solidFill>
              </a:rPr>
              <a:t>intervenciones con estudiantes, programas académicos y feria de universidades JuanCrisMar (UCC, UDI, UMB, USTA, Colombia </a:t>
            </a:r>
            <a:r>
              <a:rPr lang="es-ES" sz="2000" dirty="0" err="1">
                <a:solidFill>
                  <a:srgbClr val="FFFFFF"/>
                </a:solidFill>
              </a:rPr>
              <a:t>College</a:t>
            </a:r>
            <a:r>
              <a:rPr lang="es-ES" sz="2000" dirty="0" smtClean="0">
                <a:solidFill>
                  <a:srgbClr val="FFFFFF"/>
                </a:solidFill>
              </a:rPr>
              <a:t>)</a:t>
            </a:r>
          </a:p>
          <a:p>
            <a:pPr marL="342900" lvl="0" indent="-342900" algn="just">
              <a:buFont typeface="Symbol" panose="05050102010706020507" pitchFamily="18" charset="2"/>
              <a:buChar char=""/>
            </a:pPr>
            <a:endParaRPr lang="es-ES" sz="2000" dirty="0">
              <a:solidFill>
                <a:srgbClr val="FFFFFF"/>
              </a:solidFill>
            </a:endParaRPr>
          </a:p>
          <a:p>
            <a:pPr marL="342900" lvl="0" indent="-342900" algn="just">
              <a:buFont typeface="Symbol" panose="05050102010706020507" pitchFamily="18" charset="2"/>
              <a:buChar char=""/>
            </a:pPr>
            <a:r>
              <a:rPr lang="es-ES" sz="2000" dirty="0">
                <a:solidFill>
                  <a:srgbClr val="FFFFFF"/>
                </a:solidFill>
              </a:rPr>
              <a:t>Participación reuniones </a:t>
            </a:r>
            <a:r>
              <a:rPr lang="es-ES" sz="2000" dirty="0" smtClean="0">
                <a:solidFill>
                  <a:srgbClr val="FFFFFF"/>
                </a:solidFill>
              </a:rPr>
              <a:t>Red </a:t>
            </a:r>
            <a:r>
              <a:rPr lang="es-ES" sz="2000" dirty="0">
                <a:solidFill>
                  <a:srgbClr val="FFFFFF"/>
                </a:solidFill>
              </a:rPr>
              <a:t>Municipal de Docentes </a:t>
            </a:r>
            <a:r>
              <a:rPr lang="es-ES" sz="2000" dirty="0" smtClean="0">
                <a:solidFill>
                  <a:srgbClr val="FFFFFF"/>
                </a:solidFill>
              </a:rPr>
              <a:t>orientadores, Directivos, docentes </a:t>
            </a:r>
            <a:r>
              <a:rPr lang="es-ES" sz="2000" dirty="0">
                <a:solidFill>
                  <a:srgbClr val="FFFFFF"/>
                </a:solidFill>
              </a:rPr>
              <a:t>de Girón.</a:t>
            </a:r>
          </a:p>
          <a:p>
            <a:pPr marL="342900" lvl="0" indent="-342900" algn="just">
              <a:buFont typeface="Symbol" panose="05050102010706020507" pitchFamily="18" charset="2"/>
              <a:buChar char=""/>
            </a:pPr>
            <a:endParaRPr lang="es-CO" sz="2000" dirty="0">
              <a:solidFill>
                <a:srgbClr val="FFFFFF"/>
              </a:solidFill>
            </a:endParaRPr>
          </a:p>
          <a:p>
            <a:pPr marL="342900" lvl="0" indent="-342900" algn="just">
              <a:buFont typeface="Symbol" panose="05050102010706020507" pitchFamily="18" charset="2"/>
              <a:buChar char=""/>
            </a:pPr>
            <a:endParaRPr lang="es-CO" sz="2000" dirty="0">
              <a:solidFill>
                <a:srgbClr val="FFFFFF"/>
              </a:solidFill>
            </a:endParaRPr>
          </a:p>
          <a:p>
            <a:pPr marL="342900" lvl="0" indent="-342900" algn="just">
              <a:buFont typeface="Symbol" panose="05050102010706020507" pitchFamily="18" charset="2"/>
              <a:buChar char=""/>
            </a:pPr>
            <a:r>
              <a:rPr lang="es-ES" sz="2000" dirty="0">
                <a:solidFill>
                  <a:srgbClr val="FFFFFF"/>
                </a:solidFill>
              </a:rPr>
              <a:t>Asistencia </a:t>
            </a:r>
            <a:r>
              <a:rPr lang="es-ES" sz="2000" dirty="0" smtClean="0">
                <a:solidFill>
                  <a:srgbClr val="FFFFFF"/>
                </a:solidFill>
              </a:rPr>
              <a:t>a talleres dirigidos por diversas instituciones como secretaria de salud, comisaría de familia, fiscalía general de la nación, secretaría de educación, ministerio de educación, entre otros. </a:t>
            </a:r>
            <a:endParaRPr lang="es-ES" sz="2000" dirty="0">
              <a:solidFill>
                <a:srgbClr val="FFFFFF"/>
              </a:solidFill>
            </a:endParaRPr>
          </a:p>
        </p:txBody>
      </p:sp>
      <p:sp>
        <p:nvSpPr>
          <p:cNvPr id="4" name="CuadroTexto 3"/>
          <p:cNvSpPr txBox="1"/>
          <p:nvPr/>
        </p:nvSpPr>
        <p:spPr>
          <a:xfrm>
            <a:off x="4151784" y="450630"/>
            <a:ext cx="4608512" cy="523220"/>
          </a:xfrm>
          <a:prstGeom prst="rect">
            <a:avLst/>
          </a:prstGeom>
          <a:noFill/>
        </p:spPr>
        <p:txBody>
          <a:bodyPr wrap="square" rtlCol="0">
            <a:spAutoFit/>
          </a:bodyPr>
          <a:lstStyle/>
          <a:p>
            <a:r>
              <a:rPr lang="es-MX" sz="2800" dirty="0">
                <a:solidFill>
                  <a:schemeClr val="accent5">
                    <a:lumMod val="60000"/>
                    <a:lumOff val="40000"/>
                  </a:schemeClr>
                </a:solidFill>
              </a:rPr>
              <a:t>Gestión Comunitaria</a:t>
            </a:r>
            <a:endParaRPr lang="es-CO" sz="2800" dirty="0">
              <a:solidFill>
                <a:schemeClr val="accent5">
                  <a:lumMod val="60000"/>
                  <a:lumOff val="40000"/>
                </a:schemeClr>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9" y="1071"/>
            <a:ext cx="3021328" cy="2059777"/>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9930" y="1071"/>
            <a:ext cx="3111749" cy="2059777"/>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9538" y="-35469"/>
            <a:ext cx="2843808" cy="2096317"/>
          </a:xfrm>
          <a:prstGeom prst="rect">
            <a:avLst/>
          </a:prstGeom>
        </p:spPr>
      </p:pic>
      <p:pic>
        <p:nvPicPr>
          <p:cNvPr id="3074" name="Picture 2" descr="https://lh3.googleusercontent.com/UWfYIdCycR9DJ7WYukTZgCSE7tSITu8LiAkeNNybIoMqB-p4wFNkY3zSiaVe8EoYztbTEHk77A6hDK_vb375Iq22s2A7E7DM7olGZYxku3T7_4oldrv8hRuecIaE9H-RHUvVFSWW6v35PW40jK_xXmnSIjo37TGzpW98RU2pyujOBRk-6H9jDbXP1ZLR1or4-0DuiOyYd_5kJjxqk9Hf1xzVncppFkkLDJmah2h3sqwNBpQQwaxMBJcPpIBnjMYH-dYsERVZzh4oxId0M09hMj2EJSj3l81zaOUdQem__ebctV_VeMjYEdTYNLjbHwJJFIQ5JQWTJDiKq2QTEcKQv-6o3XrCrkboZlYLXbFU2Iur-Ugg3aswe_9_Xgppet2SLdbjvnJ62rd_WlwuPDPmxWoY0-gfpWIFuMp2onppuDdpvKgDNTEQMQEgKq_3f2D5Hs8V9fJishwMX9MptmRTsRVx8XHcBnvKD9J5BTxAfC2VnFSTHL8JsmTpcyxOMfjOZVyef7Nwwc-p7bhNT3fzCX7rPltR1GQi-QSIK8RDIRL-RFWwbGq8OKoeG_3_4Lil6xL1bOEJZkdaEQ-5bsz_dSpq4SS1_twITJwT2OwE4kM5QMsJ07Yywmkhp1C5a3gJ7XHxlIbnTRM4SfOInYc36arRNyz-GvSj1VPLu9ofaVwfqTlZ-K1NHRQmXctA0vV1AILAwN76vuMb47zX8FJZGnnmZ_EeGqDw17s515mA_955EMhW_A9sGlYMZEq1GWKa5NglJhKisVsOCHj1z0htwaSOoVWpeo9Y4jQvfqx-6P-_vnfNsFi-G-QStPzjYo5iOKZoVkjz50jqd6BZFcLAEKiHEuH7DOe9UKmipDU6gEUhrRs8mOxj4ueQ-A3kkszEh8-cZwHzlN1utiiJSA7WqZj4w-mVLRNXHl4kApsIMR3ENEhpYAyWoBgc6eMfK_67shvfI-6DyOJ2oV8Nr4Br7FzN-uRt0fZriKWxuPOaIwmtYGK-NgYzPoj0P9FNquGCoaG4kHx9Z7b6Nf_EeRkh3qJ47dUxNQ=w865-h649-s-no?authus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9316" y="1071"/>
            <a:ext cx="3150287" cy="205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57609"/>
      </p:ext>
    </p:extLst>
  </p:cSld>
  <p:clrMapOvr>
    <a:masterClrMapping/>
  </p:clrMapOvr>
  <p:transition>
    <p:pull dir="l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DEF5A8B-7294-4B5C-8E54-DAF608EB1AC8}"/>
              </a:ext>
            </a:extLst>
          </p:cNvPr>
          <p:cNvSpPr txBox="1">
            <a:spLocks/>
          </p:cNvSpPr>
          <p:nvPr/>
        </p:nvSpPr>
        <p:spPr>
          <a:xfrm>
            <a:off x="2783632" y="2492896"/>
            <a:ext cx="8568952" cy="726148"/>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sz="5400" dirty="0">
                <a:solidFill>
                  <a:srgbClr val="FFFFFF"/>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PROCESO  PARTICIPACIÓN Y CONVIVENCIA</a:t>
            </a:r>
            <a:endParaRPr lang="es-CO" sz="5400" b="1" dirty="0">
              <a:solidFill>
                <a:srgbClr val="FFFFFF"/>
              </a:solidFill>
            </a:endParaRPr>
          </a:p>
          <a:p>
            <a:pPr algn="ctr"/>
            <a:r>
              <a:rPr lang="es-CO" sz="5400" b="1" dirty="0">
                <a:solidFill>
                  <a:srgbClr val="FFFFFF"/>
                </a:solidFill>
                <a:effectLst>
                  <a:outerShdw blurRad="38100" dist="38100" dir="2700000" algn="tl">
                    <a:srgbClr val="000000">
                      <a:alpha val="43137"/>
                    </a:srgbClr>
                  </a:outerShdw>
                </a:effectLst>
                <a:latin typeface="Berlin Sans FB Demi" pitchFamily="34" charset="0"/>
              </a:rPr>
              <a:t/>
            </a:r>
            <a:br>
              <a:rPr lang="es-CO" sz="5400" b="1" dirty="0">
                <a:solidFill>
                  <a:srgbClr val="FFFFFF"/>
                </a:solidFill>
                <a:effectLst>
                  <a:outerShdw blurRad="38100" dist="38100" dir="2700000" algn="tl">
                    <a:srgbClr val="000000">
                      <a:alpha val="43137"/>
                    </a:srgbClr>
                  </a:outerShdw>
                </a:effectLst>
                <a:latin typeface="Berlin Sans FB Demi" pitchFamily="34" charset="0"/>
              </a:rPr>
            </a:br>
            <a:endParaRPr lang="es-CO" sz="5400" b="1" dirty="0">
              <a:solidFill>
                <a:srgbClr val="FFFFFF"/>
              </a:solidFill>
              <a:effectLst>
                <a:outerShdw blurRad="38100" dist="38100" dir="2700000" algn="tl">
                  <a:srgbClr val="000000">
                    <a:alpha val="43137"/>
                  </a:srgbClr>
                </a:outerShdw>
              </a:effectLst>
              <a:latin typeface="Berlin Sans FB Demi"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916832"/>
            <a:ext cx="2438974" cy="2520280"/>
          </a:xfrm>
          <a:prstGeom prst="ellipse">
            <a:avLst/>
          </a:prstGeom>
          <a:ln>
            <a:noFill/>
          </a:ln>
          <a:effectLst>
            <a:softEdge rad="112500"/>
          </a:effectLst>
        </p:spPr>
      </p:pic>
    </p:spTree>
    <p:extLst>
      <p:ext uri="{BB962C8B-B14F-4D97-AF65-F5344CB8AC3E}">
        <p14:creationId xmlns:p14="http://schemas.microsoft.com/office/powerpoint/2010/main" val="2886050880"/>
      </p:ext>
    </p:extLst>
  </p:cSld>
  <p:clrMapOvr>
    <a:masterClrMapping/>
  </p:clrMapOvr>
  <p:transition>
    <p:pull dir="l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3071663" y="2420888"/>
            <a:ext cx="9001001" cy="4248472"/>
          </a:xfrm>
          <a:prstGeom prst="rect">
            <a:avLst/>
          </a:prstGeom>
        </p:spPr>
        <p:txBody>
          <a:bodyPr>
            <a:normAutofit lnSpcReduction="1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gn="just">
              <a:buFont typeface="Wingdings" panose="05000000000000000000" pitchFamily="2" charset="2"/>
              <a:buChar char="v"/>
            </a:pPr>
            <a:r>
              <a:rPr lang="es-CO" sz="2000" dirty="0">
                <a:solidFill>
                  <a:srgbClr val="FFFFFF"/>
                </a:solidFill>
                <a:latin typeface="Century Gothic" panose="020B0502020202020204" pitchFamily="34" charset="0"/>
              </a:rPr>
              <a:t>Desarrollo del proceso de gobierno escolar de manera transparente y oportuna. (elección de personero, contralor, voceros estudiantiles, presidente de los estudiantes)</a:t>
            </a:r>
          </a:p>
          <a:p>
            <a:pPr marL="0" indent="0" algn="just">
              <a:buFont typeface="Wingdings"/>
              <a:buNone/>
            </a:pPr>
            <a:endParaRPr lang="es-CO" sz="2000" dirty="0">
              <a:solidFill>
                <a:srgbClr val="FFFFFF"/>
              </a:solidFill>
              <a:latin typeface="Century Gothic" panose="020B0502020202020204" pitchFamily="34" charset="0"/>
            </a:endParaRPr>
          </a:p>
          <a:p>
            <a:pPr algn="just">
              <a:buFont typeface="Wingdings" panose="05000000000000000000" pitchFamily="2" charset="2"/>
              <a:buChar char="v"/>
            </a:pPr>
            <a:r>
              <a:rPr lang="es-CO" sz="2000" dirty="0">
                <a:solidFill>
                  <a:srgbClr val="FFFFFF"/>
                </a:solidFill>
                <a:latin typeface="Century Gothic" panose="020B0502020202020204" pitchFamily="34" charset="0"/>
              </a:rPr>
              <a:t>Seguimiento al gobierno escolar</a:t>
            </a:r>
          </a:p>
          <a:p>
            <a:pPr marL="0" indent="0" algn="just">
              <a:buFont typeface="Wingdings"/>
              <a:buNone/>
            </a:pPr>
            <a:endParaRPr lang="es-CO" sz="2000" dirty="0">
              <a:solidFill>
                <a:srgbClr val="FFFFFF"/>
              </a:solidFill>
              <a:latin typeface="Century Gothic" panose="020B0502020202020204" pitchFamily="34" charset="0"/>
            </a:endParaRPr>
          </a:p>
          <a:p>
            <a:pPr algn="just">
              <a:buFont typeface="Wingdings" panose="05000000000000000000" pitchFamily="2" charset="2"/>
              <a:buChar char="v"/>
            </a:pPr>
            <a:r>
              <a:rPr lang="es-CO" sz="2000" dirty="0">
                <a:solidFill>
                  <a:srgbClr val="FFFFFF"/>
                </a:solidFill>
                <a:latin typeface="Century Gothic" panose="020B0502020202020204" pitchFamily="34" charset="0"/>
              </a:rPr>
              <a:t>Asamblea y consejo de padres de familia</a:t>
            </a:r>
          </a:p>
          <a:p>
            <a:pPr algn="just">
              <a:buFont typeface="Wingdings" panose="05000000000000000000" pitchFamily="2" charset="2"/>
              <a:buChar char="v"/>
            </a:pPr>
            <a:endParaRPr lang="es-CO" sz="2000" dirty="0">
              <a:solidFill>
                <a:srgbClr val="FFFFFF"/>
              </a:solidFill>
              <a:latin typeface="Century Gothic" panose="020B0502020202020204" pitchFamily="34" charset="0"/>
            </a:endParaRPr>
          </a:p>
          <a:p>
            <a:pPr algn="just">
              <a:buFont typeface="Wingdings" panose="05000000000000000000" pitchFamily="2" charset="2"/>
              <a:buChar char="v"/>
            </a:pPr>
            <a:r>
              <a:rPr lang="es-CO" sz="2000" dirty="0">
                <a:solidFill>
                  <a:srgbClr val="FFFFFF"/>
                </a:solidFill>
                <a:latin typeface="Century Gothic" panose="020B0502020202020204" pitchFamily="34" charset="0"/>
              </a:rPr>
              <a:t>Celebraciones sociales, culturales y cívicas institucionales</a:t>
            </a:r>
          </a:p>
          <a:p>
            <a:pPr algn="just">
              <a:buFont typeface="Wingdings" panose="05000000000000000000" pitchFamily="2" charset="2"/>
              <a:buChar char="v"/>
            </a:pPr>
            <a:endParaRPr lang="es-CO" sz="2000" dirty="0">
              <a:solidFill>
                <a:srgbClr val="FFFFFF"/>
              </a:solidFill>
              <a:latin typeface="Century Gothic" panose="020B0502020202020204" pitchFamily="34" charset="0"/>
            </a:endParaRPr>
          </a:p>
          <a:p>
            <a:pPr algn="just">
              <a:buFont typeface="Wingdings" panose="05000000000000000000" pitchFamily="2" charset="2"/>
              <a:buChar char="v"/>
            </a:pPr>
            <a:r>
              <a:rPr lang="es-CO" sz="2000" dirty="0">
                <a:solidFill>
                  <a:srgbClr val="FFFFFF"/>
                </a:solidFill>
                <a:latin typeface="Century Gothic" panose="020B0502020202020204" pitchFamily="34" charset="0"/>
              </a:rPr>
              <a:t>Participación de las familias en los diferentes procesos institucionales.</a:t>
            </a:r>
          </a:p>
          <a:p>
            <a:endParaRPr lang="es-CO" sz="2000" dirty="0">
              <a:solidFill>
                <a:srgbClr val="FFFFFF"/>
              </a:solidFill>
              <a:latin typeface="Century Gothic" panose="020B0502020202020204" pitchFamily="34" charset="0"/>
            </a:endParaRPr>
          </a:p>
          <a:p>
            <a:pPr algn="just">
              <a:buFontTx/>
              <a:buChar char="-"/>
            </a:pPr>
            <a:endParaRPr lang="es-CO" sz="2000" dirty="0">
              <a:solidFill>
                <a:srgbClr val="FFFFFF"/>
              </a:solidFill>
              <a:latin typeface="Century Gothic" panose="020B050202020202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4352" y="-22085"/>
            <a:ext cx="2966969" cy="2298957"/>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8" y="-1"/>
            <a:ext cx="3054025" cy="227687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665" y="0"/>
            <a:ext cx="3024336" cy="227687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13" y="4553308"/>
            <a:ext cx="3059832" cy="2294874"/>
          </a:xfrm>
          <a:prstGeom prst="rect">
            <a:avLst/>
          </a:prstGeom>
        </p:spPr>
      </p:pic>
      <p:pic>
        <p:nvPicPr>
          <p:cNvPr id="2050" name="Picture 2" descr="https://lh3.googleusercontent.com/L1xW3rYWoLoMcgAy-FxaFa7dwhrt9F-5wLNzLJd81JFIj9uNocoTV3O35v0LDA2wQs4WuUhAoxdJExpFa746GZHRihkVUYop7wjtJ1JIWs0INwcTuNUWePaZ7EseKbFERyYJyFxRpVZDtrjA2y7ilbgeveYhl0F56xq2cRom792AFNk1Yz7UXGK13Z0-JBDF3HB3yyc2dk3wzDXn3GN834vwe4puQTf0JJNiu9VnotBnRSUT96QYs1t_DYZHNkMuQVDZNgD-S0wL_3P0widN_l3h-MgVfjUOMJ-O3k6UFl7qsr_RSqgUU70NEKo2lQ0TWZHC4miqgM7P-NqNsG0b8Q9jkh_ELCdUb49o9-ZEVd6zRO55s__9W-WofugC9YHzCYLWKqNwCublTJ7p7pSmOJWPnHUWWUZwFx_NiokQ9fCuBkziBzM_PdRzHF_EJN3PTyMz6d04E_28rSFssJ842Imr_-HzR_yCm1GY6GecDv7H791vNh-8GvfosGom7Kb5d2rsUzb19jCMM-FW9E_vaOn2CsHL3z3pZd3bLcwbcF-fSDgh1roTT6DDfkSDPJzeltFEEaIlnCWoah3n-oCWUOpGhYd-LJUocJHzoo3G5yHPw7CsC4tvQ4KCDlIhMoEPopa1qkzdGMY_j_NTPGbmCHFQPBZ_tYZiUVwp7STSNqJf3VKch0FdToE449O-6zM2UjOfpSypEVmkcQnP1IkoQtSD0GxNsEu6GddgXM3ReqEfyKTV5CZ7GOv34VArMDP8LiDyW40-QXsOLazKVpfMq4aZO_Z7Ju_ozdqwTitB8G7rZBOV6M-5awSNGYg7d3kMuaGhKzPevos3fXE3hID64UqtsA3tQpQkwnDLJH1eUOTNKMqRi9BxELaGHZ70Ksmveko-uXbWFdKdUUBpJfGu5YN611CC2Q5dY08heAcAGxYV0Ivtrmw9WnDlpe77xluSUn8bawEEK6-TwNfatZPkZ-boSGK6W3ZRX-xAT3GMlp63pkV3TeGUdA28Q-6npGqt3knftejxPZrYHDvOB_8zSKNmF4LhAA=w865-h649-s-no?authus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13" y="2251010"/>
            <a:ext cx="3089376" cy="2302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BUW4GtxdM56IxKXPTMugPrLa27lU40Ecu4e-SCebcqOxRc9WGYLGG-ywGX_4qPWaj9Jr6RPUjmUsbPZjmzRL2zxe5ccVM3EKoTjsPHMV6KbkH3F7Oo4pkKdJ3vLMdZkOwNSvaEFgW61g6WqnrSC2ZOedRLlaGeYmDR6t1EOQrzqiHHdaV3xIWyzwZ1N6yUPFviKUT38Qi-jHF_S5Hst3fVE3QFP5fcgvhKFFQauh-vzksHjmDU1qp82M4nBYjBR44JbT18ByKSOyKxsgscNmHOL03k6DLYfMzkMsXRa5fLEoKmNflpruJgJIuktoKyZSe7Yvqt6mW_cynl9g5Svx8GFdWWIsf0sSA2DWEgO1YHI6bK8qQSNxsR4G3vY7eafRkKJ6kvR5qkAlvvqO_WD5nchMNAqT_kALEcukKxkMCaRuOfZxzBTW5I721LhzdevuY51EP6xe794YGPUKRhMSuobSzvBKzDn32Gl0aumtDVORWF9cKNdxSw_CkTGQ0txJCIeGeEHwklvYcFn8dAVs_iF84uY4FAdKiQlYANo_j3PUinG76oYd13yGK8DMbK1rar5TRTcDnObZgipw1a5tWbkaIrQMEe5MVzTJrpstDBKhgv4aUcbG4R0k6GHTEpWGzXFRDHzUdPxqjP8lQ2w7yIMfj5dCMcEvKsy1MkxaQeWtAQOl4EbM1_-jVUl9dUAL-nAfLEf-_79kupaSPgPxVul3W1gh4nhda2c_CffofwFqKffrB1dDEwLVeQxPSGjkreKp_dd7kS-BkrXc9ksvmZ4Rm1g5NOevcRLAnX-XGYN94Oa0DaE8YmwMt8pB5NG8YTIgcLJApEIafmyi6ohK0DaGl1sjPQN3u1eO0ShhD5fqsvk6D8dXYSjbT0-ibTdt0P95fATHJz9TvjvcQOJuh94-qRARuc7Vcgt5-AqZPzI3GTsKcmU5w_KWG_SDc0NWVqLj42Bm8LYqTJGi_tsXDBL7-mP8Yqh6Q5cOeJkXVJqos7_eFFgcc988B7Pu4asVgxUawEWrZ56zSUOpvXsiHZNJA_PYqw=w865-h649-s-no?authuser=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1"/>
            <a:ext cx="3168352"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81138"/>
      </p:ext>
    </p:extLst>
  </p:cSld>
  <p:clrMapOvr>
    <a:masterClrMapping/>
  </p:clrMapOvr>
  <p:transition>
    <p:pull dir="l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6" y="1628800"/>
            <a:ext cx="2783632" cy="2304256"/>
          </a:xfrm>
          <a:prstGeom prst="rect">
            <a:avLst/>
          </a:prstGeom>
        </p:spPr>
      </p:pic>
      <p:sp>
        <p:nvSpPr>
          <p:cNvPr id="2" name="Marcador de contenido 2"/>
          <p:cNvSpPr txBox="1">
            <a:spLocks/>
          </p:cNvSpPr>
          <p:nvPr/>
        </p:nvSpPr>
        <p:spPr>
          <a:xfrm>
            <a:off x="2768526" y="1988840"/>
            <a:ext cx="9232130" cy="5184576"/>
          </a:xfrm>
          <a:prstGeom prst="rect">
            <a:avLst/>
          </a:prstGeom>
        </p:spPr>
        <p:txBody>
          <a:bodyPr>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342900" lvl="0" algn="just">
              <a:buFont typeface="Symbol" panose="05050102010706020507" pitchFamily="18" charset="2"/>
              <a:buChar char=""/>
            </a:pPr>
            <a:r>
              <a:rPr lang="es-ES" sz="2400" dirty="0" smtClean="0">
                <a:solidFill>
                  <a:srgbClr val="FFFFFF"/>
                </a:solidFill>
              </a:rPr>
              <a:t>Diseño </a:t>
            </a:r>
            <a:r>
              <a:rPr lang="es-ES" sz="2400" dirty="0">
                <a:solidFill>
                  <a:srgbClr val="FFFFFF"/>
                </a:solidFill>
              </a:rPr>
              <a:t>e implementación de la escuela de padres virtual:  Programa Tic Familia; cómo solucionar los conflictos en familia; Influir/acompañar el rol de los padres en la orientación vocacional; Prevención del abuso sexual infantil; Estrategias y hábitos educativos: cómo apoyar a mi hijo en su crecimiento.</a:t>
            </a:r>
            <a:endParaRPr lang="es-CO" sz="2400" dirty="0">
              <a:solidFill>
                <a:srgbClr val="FFFFFF"/>
              </a:solidFill>
            </a:endParaRPr>
          </a:p>
          <a:p>
            <a:pPr marL="342900" lvl="0" algn="just">
              <a:buFont typeface="Symbol" panose="05050102010706020507" pitchFamily="18" charset="2"/>
              <a:buChar char=""/>
            </a:pPr>
            <a:r>
              <a:rPr lang="es-CO" sz="2400" dirty="0">
                <a:solidFill>
                  <a:srgbClr val="FFFFFF"/>
                </a:solidFill>
              </a:rPr>
              <a:t>Apoyo en </a:t>
            </a:r>
            <a:r>
              <a:rPr lang="es-CO" sz="2400" dirty="0" smtClean="0">
                <a:solidFill>
                  <a:srgbClr val="FFFFFF"/>
                </a:solidFill>
              </a:rPr>
              <a:t>la empresa TIGO, </a:t>
            </a:r>
            <a:r>
              <a:rPr lang="es-CO" sz="2400" dirty="0">
                <a:solidFill>
                  <a:srgbClr val="FFFFFF"/>
                </a:solidFill>
              </a:rPr>
              <a:t>UPB y Convenio </a:t>
            </a:r>
            <a:r>
              <a:rPr lang="es-CO" sz="2400" dirty="0" err="1">
                <a:solidFill>
                  <a:srgbClr val="FFFFFF"/>
                </a:solidFill>
              </a:rPr>
              <a:t>Cajasan</a:t>
            </a:r>
            <a:r>
              <a:rPr lang="es-CO" sz="2400" dirty="0">
                <a:solidFill>
                  <a:srgbClr val="FFFFFF"/>
                </a:solidFill>
              </a:rPr>
              <a:t> en escuelas de padres.</a:t>
            </a:r>
          </a:p>
          <a:p>
            <a:pPr marL="342900" lvl="0" algn="just">
              <a:buFont typeface="Symbol" panose="05050102010706020507" pitchFamily="18" charset="2"/>
              <a:buChar char=""/>
            </a:pPr>
            <a:r>
              <a:rPr lang="es-ES" sz="2400" dirty="0">
                <a:solidFill>
                  <a:srgbClr val="FFFFFF"/>
                </a:solidFill>
              </a:rPr>
              <a:t>Diseño y actualización permanente de la página institucional en la red social Facebook</a:t>
            </a:r>
            <a:r>
              <a:rPr lang="es-ES" sz="2400" dirty="0" smtClean="0">
                <a:solidFill>
                  <a:srgbClr val="FFFFFF"/>
                </a:solidFill>
              </a:rPr>
              <a:t>.</a:t>
            </a:r>
          </a:p>
          <a:p>
            <a:pPr marL="342900" lvl="0" algn="just">
              <a:buFont typeface="Symbol" panose="05050102010706020507" pitchFamily="18" charset="2"/>
              <a:buChar char=""/>
            </a:pPr>
            <a:r>
              <a:rPr lang="es-ES" sz="2400" dirty="0" smtClean="0">
                <a:solidFill>
                  <a:srgbClr val="FFFFFF"/>
                </a:solidFill>
              </a:rPr>
              <a:t>Organización ceremonia de grados preescolar y undécimo</a:t>
            </a:r>
          </a:p>
          <a:p>
            <a:pPr marL="342900" lvl="0" algn="just">
              <a:buFont typeface="Symbol" panose="05050102010706020507" pitchFamily="18" charset="2"/>
              <a:buChar char=""/>
            </a:pPr>
            <a:r>
              <a:rPr lang="es-ES" sz="2400" dirty="0" smtClean="0">
                <a:solidFill>
                  <a:srgbClr val="FFFFFF"/>
                </a:solidFill>
              </a:rPr>
              <a:t>Organización Bazar pro-fondos </a:t>
            </a:r>
            <a:r>
              <a:rPr lang="es-ES" sz="2400" dirty="0" err="1" smtClean="0">
                <a:solidFill>
                  <a:srgbClr val="FFFFFF"/>
                </a:solidFill>
              </a:rPr>
              <a:t>JuanCrisMar</a:t>
            </a:r>
            <a:endParaRPr lang="es-ES" sz="2400" dirty="0" smtClean="0">
              <a:solidFill>
                <a:srgbClr val="FFFFFF"/>
              </a:solidFill>
            </a:endParaRPr>
          </a:p>
          <a:p>
            <a:pPr marL="342900" lvl="0" algn="just">
              <a:buFont typeface="Symbol" panose="05050102010706020507" pitchFamily="18" charset="2"/>
              <a:buChar char=""/>
            </a:pPr>
            <a:endParaRPr lang="es-ES" sz="2400" dirty="0">
              <a:solidFill>
                <a:srgbClr val="FFFFFF"/>
              </a:solidFill>
            </a:endParaRPr>
          </a:p>
          <a:p>
            <a:pPr algn="just">
              <a:buFontTx/>
              <a:buChar char="-"/>
            </a:pPr>
            <a:endParaRPr lang="es-CO" sz="2400" dirty="0">
              <a:solidFill>
                <a:schemeClr val="accent5">
                  <a:lumMod val="20000"/>
                  <a:lumOff val="80000"/>
                </a:schemeClr>
              </a:solidFill>
            </a:endParaRPr>
          </a:p>
          <a:p>
            <a:pPr algn="just">
              <a:buFontTx/>
              <a:buChar char="-"/>
            </a:pPr>
            <a:endParaRPr lang="es-CO" sz="2400" dirty="0">
              <a:solidFill>
                <a:schemeClr val="accent5">
                  <a:lumMod val="20000"/>
                  <a:lumOff val="80000"/>
                </a:schemeClr>
              </a:solidFill>
            </a:endParaRPr>
          </a:p>
          <a:p>
            <a:endParaRPr lang="es-CO" sz="2000" dirty="0">
              <a:solidFill>
                <a:schemeClr val="accent5">
                  <a:lumMod val="20000"/>
                  <a:lumOff val="80000"/>
                </a:schemeClr>
              </a:solidFill>
            </a:endParaRPr>
          </a:p>
          <a:p>
            <a:endParaRPr lang="es-CO" sz="2000" dirty="0">
              <a:solidFill>
                <a:schemeClr val="accent5">
                  <a:lumMod val="20000"/>
                  <a:lumOff val="80000"/>
                </a:schemeClr>
              </a:solidFill>
            </a:endParaRPr>
          </a:p>
          <a:p>
            <a:endParaRPr lang="es-CO" sz="2300" dirty="0">
              <a:solidFill>
                <a:schemeClr val="accent5">
                  <a:lumMod val="20000"/>
                  <a:lumOff val="80000"/>
                </a:schemeClr>
              </a:solidFill>
            </a:endParaRPr>
          </a:p>
          <a:p>
            <a:endParaRPr lang="es-CO" sz="2400" dirty="0">
              <a:solidFill>
                <a:schemeClr val="accent5">
                  <a:lumMod val="20000"/>
                  <a:lumOff val="80000"/>
                </a:schemeClr>
              </a:solidFill>
            </a:endParaRPr>
          </a:p>
          <a:p>
            <a:pPr algn="just">
              <a:buFontTx/>
              <a:buChar char="-"/>
            </a:pPr>
            <a:endParaRPr lang="es-CO" sz="2200" dirty="0">
              <a:solidFill>
                <a:schemeClr val="accent5">
                  <a:lumMod val="20000"/>
                  <a:lumOff val="80000"/>
                </a:schemeClr>
              </a:solidFill>
            </a:endParaRPr>
          </a:p>
        </p:txBody>
      </p:sp>
      <p:pic>
        <p:nvPicPr>
          <p:cNvPr id="7170" name="Picture 2" descr="https://lh3.googleusercontent.com/IWvK90ylSBaTvu8NvYHhIynMcRrMUEBLiSM3iZgYvZ0YPf2BQShjhbUHx6eDT-NsF2MP4lzk2ithdGkEA3abZcql6jj1fkYSqpMG2rysPGzjsM6Cvs4_JMTuWvlhsatRR0NTGlbt9iUogEHOx4RVVgHc76XH4J86ydzp26nQNexCaldSwVPzSavGMsJGW3bkm5cxRSVnJ-WLuzy5e2ZwmApS42KN5Ue5bF-fyraMd8Dx3cRS8Y72LzUcxAbZwS587ohK4uzH46H8PwLyuwsBTAMaLG1yadLuiyae13QR5cAr44Z0q9dt7lelRy__rOCE4cpoFQ4B-fSPvQY4knpxRgX7Z71sT-5KF6qJ4GwZ3COxw0sd2YdBZhZ672dad_HJ3G1gw1sWtPAkNlpXGRDqiyBXRJA7AWvTg_WBxPb9ieKp5d2XLnNNM2gE_Rk7Tk2TPXLJjhitXwFWT0r8xoLqV9g7ZoLnatAzsjhgBTLUHNEJOI1DuiMJ7e3Fsss2svvvL3ZhnefSIkvtH09bdu-LObeu4wxtgz6t-ap1z_NyPSpL1qnjrFiTGxz7vIdoCeIlmq5OT8ljJYewL5vHebGeddv5urSX0vBgw2r2RM08OgMEKoE9B1557EOMoBBuzP6bo8kbw19HqaeOafqjPJo62BrwiU0uQEYlFpcM39A5Rilt8tC1ME9K2__RQka18ql80QbvysUUGRI6urxrvReUcU3zXmXcf4E9H6AE66gcHMj_sUZTUq3bj4uc2A4JRkbiZhmbPKDrK9eTCoV58EO-gew4vV8e9Cj4wRAceLYVukwD00tEcO7qCsMgqrkzjXdp2E0FacKVVUAMH7FAjklubW3Juxi0uFyxxDweFGjB1yBZHcYW7INj0p-RD0WlkhfnfPsZLLLEfy1oAvA5xoc6us1AQxl1KfcMKZnv-AqdGJzmlwb5mwGsjhpFCrviYPHocs4Orbu6ZZGCtvmOAuHOs7sfAeeTribB--LnnqihqPIfl8MQjstektVnGm2Z2iRUwkj1VYHBPmRawczSYRvJ0Aj329YowA=w865-h649-s-no?authus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60" y="26742"/>
            <a:ext cx="3270573" cy="19424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3.googleusercontent.com/uj51fCNH68uxxPl2XYUL57DaiIc54yCzTYEknBOM2oL9aM_L4dOqBTMUOvqcyt8aJcpsvKRrIzb7_ozmVHy3DYaxdFDmh0usQQWjWJNhWpm9ZaK-BpMpZIsl5S78DFqOwtuLMt2xR5Pe2Xtlf70vVRUcc8XDp4GjbGWYAG9DUsjBv89yKTI-_mZRtFTK5mwuIlozJvBpFyO5IX4Nvfy5_kctrZ7gvKV3Gnq2kSJZaTL576WlRRTJvmVpuN22G8hAJuGIE45nkHgEYGjPQBZlov5Z8dg986jZMEnmwtNPqk7fiea6ZWskG1YpoaEQsDJsmxoTbwGIklA4tWKCYDIwMRy-lRY4dy7Pyc-S9Ws7RCRco66pGV6xY5zInB-44j2UbeXanFifj8wkjjX0XdOyHQZoPJtLcB7O1RBW21BPfomPE00NdQDlbQQh0XOaCvovoBPoE-XND6-y8P6lDXr6qRlnoGphOvaMxJaczKo8x3d_OEEpDuAEyLvPst8Pf4cTQqDFE5JgWeRWuat69RjcZ5_KnOmh6Sj6bjAXnNfUTnWmdEGL_wpWgPsm8HZZ_IJ90ytAsM3TwRyXHDv4n4tKHlz1XIkXCbUB0sbszAAhXaICFDfFz2yfGiye0hPT-iUrbr9SUVGBqOXSr7gPshGGJfWmJjN-hMUEWsA5EafLzU1UVVIofnf9XMU6xNbHRr44wDa0My6RG7r8GNFVS8mONxPbUxpIeVIkfOYYt2dPsN_j4PK1n10HEvrzH5802F7Zw_pZtIzr8UOvgkE3MMOV9gOq899ZzJl0rVXBE53_WQCE3CaBCz8nk7oH7x86owT1ddVw3Ceus2MpujAscjWV2UKChgTbrX2ekqSyo9C-jwvx19ilkbnl2Drt6O5jQ0G56iUY2B5DI3uooFdKuUNW0btyKJpwTQWA6TIhn96g1MH4JApnj0SAeIsYPF2_S1Z3jfhHl4IdYHC0rGDu0RQVUmxmyKXh5OSZJRC6eJErgqmF794RumquhpmtyUOIEYYNdfnEI8vBLsx5gGNAbxJZHhLeFQVeRQ=w865-h649-s-no?authuse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999"/>
            <a:ext cx="2783632" cy="19038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uede ser una imagen de 4 personas, personas de pie y al aire lib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3632" y="14796"/>
            <a:ext cx="2952328" cy="19111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6533" y="-41706"/>
            <a:ext cx="3197880" cy="2030546"/>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05" y="3539648"/>
            <a:ext cx="2798738" cy="3318352"/>
          </a:xfrm>
          <a:prstGeom prst="rect">
            <a:avLst/>
          </a:prstGeom>
        </p:spPr>
      </p:pic>
    </p:spTree>
    <p:extLst>
      <p:ext uri="{BB962C8B-B14F-4D97-AF65-F5344CB8AC3E}">
        <p14:creationId xmlns:p14="http://schemas.microsoft.com/office/powerpoint/2010/main" val="3149696228"/>
      </p:ext>
    </p:extLst>
  </p:cSld>
  <p:clrMapOvr>
    <a:masterClrMapping/>
  </p:clrMapOvr>
  <p:transition>
    <p:pull dir="l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DEF5A8B-7294-4B5C-8E54-DAF608EB1AC8}"/>
              </a:ext>
            </a:extLst>
          </p:cNvPr>
          <p:cNvSpPr txBox="1">
            <a:spLocks/>
          </p:cNvSpPr>
          <p:nvPr/>
        </p:nvSpPr>
        <p:spPr>
          <a:xfrm>
            <a:off x="2927648" y="2636912"/>
            <a:ext cx="7920880" cy="726148"/>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s-CO" sz="5400" dirty="0">
                <a:solidFill>
                  <a:srgbClr val="FFFFFF"/>
                </a:solidFill>
                <a:effectLst>
                  <a:glow rad="63500">
                    <a:schemeClr val="tx1">
                      <a:lumMod val="75000"/>
                      <a:lumOff val="25000"/>
                      <a:alpha val="40000"/>
                    </a:schemeClr>
                  </a:glow>
                  <a:outerShdw blurRad="50800" dist="38100" dir="2700000" algn="tl" rotWithShape="0">
                    <a:prstClr val="black">
                      <a:alpha val="40000"/>
                    </a:prstClr>
                  </a:outerShdw>
                </a:effectLst>
                <a:latin typeface="Berlin Sans FB Demi" panose="020E0802020502020306" pitchFamily="34" charset="0"/>
              </a:rPr>
              <a:t>PROCESO  PREVENCIÓN DE RIESGOS</a:t>
            </a:r>
            <a:endParaRPr lang="es-CO" sz="5400" b="1" dirty="0">
              <a:solidFill>
                <a:srgbClr val="FFFFFF"/>
              </a:solidFill>
            </a:endParaRPr>
          </a:p>
          <a:p>
            <a:pPr algn="ctr"/>
            <a:r>
              <a:rPr lang="es-CO" sz="5400" b="1" dirty="0">
                <a:solidFill>
                  <a:srgbClr val="FFFFFF"/>
                </a:solidFill>
                <a:effectLst>
                  <a:outerShdw blurRad="38100" dist="38100" dir="2700000" algn="tl">
                    <a:srgbClr val="000000">
                      <a:alpha val="43137"/>
                    </a:srgbClr>
                  </a:outerShdw>
                </a:effectLst>
                <a:latin typeface="Berlin Sans FB Demi" pitchFamily="34" charset="0"/>
              </a:rPr>
              <a:t/>
            </a:r>
            <a:br>
              <a:rPr lang="es-CO" sz="5400" b="1" dirty="0">
                <a:solidFill>
                  <a:srgbClr val="FFFFFF"/>
                </a:solidFill>
                <a:effectLst>
                  <a:outerShdw blurRad="38100" dist="38100" dir="2700000" algn="tl">
                    <a:srgbClr val="000000">
                      <a:alpha val="43137"/>
                    </a:srgbClr>
                  </a:outerShdw>
                </a:effectLst>
                <a:latin typeface="Berlin Sans FB Demi" pitchFamily="34" charset="0"/>
              </a:rPr>
            </a:br>
            <a:endParaRPr lang="es-CO" sz="5400" b="1" dirty="0">
              <a:solidFill>
                <a:srgbClr val="FFFFFF"/>
              </a:solidFill>
              <a:effectLst>
                <a:outerShdw blurRad="38100" dist="38100" dir="2700000" algn="tl">
                  <a:srgbClr val="000000">
                    <a:alpha val="43137"/>
                  </a:srgbClr>
                </a:outerShdw>
              </a:effectLst>
              <a:latin typeface="Berlin Sans FB Demi"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916832"/>
            <a:ext cx="2438974" cy="2520280"/>
          </a:xfrm>
          <a:prstGeom prst="ellipse">
            <a:avLst/>
          </a:prstGeom>
          <a:ln>
            <a:noFill/>
          </a:ln>
          <a:effectLst>
            <a:softEdge rad="112500"/>
          </a:effectLst>
        </p:spPr>
      </p:pic>
    </p:spTree>
    <p:extLst>
      <p:ext uri="{BB962C8B-B14F-4D97-AF65-F5344CB8AC3E}">
        <p14:creationId xmlns:p14="http://schemas.microsoft.com/office/powerpoint/2010/main" val="949691976"/>
      </p:ext>
    </p:extLst>
  </p:cSld>
  <p:clrMapOvr>
    <a:masterClrMapping/>
  </p:clrMapOvr>
  <p:transition>
    <p:pull dir="l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119336" y="2204864"/>
            <a:ext cx="8712968" cy="4320480"/>
          </a:xfrm>
          <a:prstGeom prst="rect">
            <a:avLst/>
          </a:prstGeom>
        </p:spPr>
        <p:txBody>
          <a:bodyPr>
            <a:normAutofit fontScale="925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buFont typeface="Wingdings" panose="05000000000000000000" pitchFamily="2" charset="2"/>
              <a:buChar char="v"/>
            </a:pPr>
            <a:r>
              <a:rPr lang="es-CO" sz="1900" dirty="0">
                <a:solidFill>
                  <a:srgbClr val="FFFFFF"/>
                </a:solidFill>
                <a:latin typeface="Century Gothic" panose="020B0502020202020204" pitchFamily="34" charset="0"/>
              </a:rPr>
              <a:t>Estrategia de seguimiento a los estudiantes a fin de </a:t>
            </a:r>
            <a:r>
              <a:rPr lang="es-CO" sz="1900" dirty="0" smtClean="0">
                <a:solidFill>
                  <a:srgbClr val="FFFFFF"/>
                </a:solidFill>
                <a:latin typeface="Century Gothic" panose="020B0502020202020204" pitchFamily="34" charset="0"/>
              </a:rPr>
              <a:t>identificar la permanencia </a:t>
            </a:r>
            <a:r>
              <a:rPr lang="es-CO" sz="1900" dirty="0">
                <a:solidFill>
                  <a:srgbClr val="FFFFFF"/>
                </a:solidFill>
                <a:latin typeface="Century Gothic" panose="020B0502020202020204" pitchFamily="34" charset="0"/>
              </a:rPr>
              <a:t>escolar y desempeño académico.</a:t>
            </a:r>
          </a:p>
          <a:p>
            <a:pPr>
              <a:buFont typeface="Wingdings" panose="05000000000000000000" pitchFamily="2" charset="2"/>
              <a:buChar char="v"/>
            </a:pPr>
            <a:endParaRPr lang="es-CO" sz="1900" dirty="0">
              <a:solidFill>
                <a:srgbClr val="FFFFFF"/>
              </a:solidFill>
              <a:latin typeface="Century Gothic" panose="020B0502020202020204" pitchFamily="34" charset="0"/>
            </a:endParaRPr>
          </a:p>
          <a:p>
            <a:pPr>
              <a:buFont typeface="Wingdings" panose="05000000000000000000" pitchFamily="2" charset="2"/>
              <a:buChar char="v"/>
            </a:pPr>
            <a:r>
              <a:rPr lang="es-CO" sz="1900" dirty="0">
                <a:solidFill>
                  <a:srgbClr val="FFFFFF"/>
                </a:solidFill>
                <a:latin typeface="Century Gothic" panose="020B0502020202020204" pitchFamily="34" charset="0"/>
              </a:rPr>
              <a:t>Charlas a cargo de la policía de infancia y adolescencia sobre: debido proceso y prevención consumo de drogas</a:t>
            </a:r>
          </a:p>
          <a:p>
            <a:pPr>
              <a:buFont typeface="Wingdings" panose="05000000000000000000" pitchFamily="2" charset="2"/>
              <a:buChar char="v"/>
            </a:pPr>
            <a:endParaRPr lang="es-CO" sz="1900" dirty="0">
              <a:solidFill>
                <a:srgbClr val="FFFFFF"/>
              </a:solidFill>
              <a:latin typeface="Century Gothic" panose="020B0502020202020204" pitchFamily="34" charset="0"/>
            </a:endParaRPr>
          </a:p>
          <a:p>
            <a:pPr algn="just">
              <a:buFont typeface="Wingdings" panose="05000000000000000000" pitchFamily="2" charset="2"/>
              <a:buChar char="v"/>
            </a:pPr>
            <a:r>
              <a:rPr lang="es-CO" sz="2000" dirty="0" smtClean="0">
                <a:solidFill>
                  <a:srgbClr val="FFFFFF"/>
                </a:solidFill>
                <a:latin typeface="Century Gothic" pitchFamily="34" charset="0"/>
              </a:rPr>
              <a:t>Campañas de prevención de consumo de sustancias psicoactivas; prevención de suicidio; promoción de la salud mental.</a:t>
            </a:r>
            <a:endParaRPr lang="es-CO" sz="2000" dirty="0">
              <a:solidFill>
                <a:srgbClr val="FFFFFF"/>
              </a:solidFill>
              <a:latin typeface="Century Gothic" pitchFamily="34" charset="0"/>
            </a:endParaRPr>
          </a:p>
          <a:p>
            <a:pPr algn="just">
              <a:buFont typeface="Wingdings" panose="05000000000000000000" pitchFamily="2" charset="2"/>
              <a:buChar char="v"/>
            </a:pPr>
            <a:endParaRPr lang="es-CO" sz="2000" dirty="0">
              <a:solidFill>
                <a:srgbClr val="FFFFFF"/>
              </a:solidFill>
              <a:latin typeface="Century Gothic" pitchFamily="34" charset="0"/>
            </a:endParaRPr>
          </a:p>
          <a:p>
            <a:pPr algn="just">
              <a:buFont typeface="Wingdings" panose="05000000000000000000" pitchFamily="2" charset="2"/>
              <a:buChar char="v"/>
            </a:pPr>
            <a:r>
              <a:rPr lang="es-CO" sz="2000" dirty="0" smtClean="0">
                <a:solidFill>
                  <a:srgbClr val="FFFFFF"/>
                </a:solidFill>
                <a:latin typeface="Century Gothic" pitchFamily="34" charset="0"/>
              </a:rPr>
              <a:t>Capacitaciones a docentes sobre rutas de atención en diversas situaciones psicosociales: embarazo adolescente; ideación e intento suicida; tráfico de personas;  consumo de sustancias psicoactivas; entre otras.</a:t>
            </a:r>
            <a:endParaRPr lang="es-CO" sz="2000" dirty="0">
              <a:solidFill>
                <a:srgbClr val="FFFFFF"/>
              </a:solidFill>
              <a:latin typeface="Century Gothic" pitchFamily="34" charset="0"/>
            </a:endParaRPr>
          </a:p>
          <a:p>
            <a:pPr algn="just">
              <a:buFont typeface="Wingdings" panose="05000000000000000000" pitchFamily="2" charset="2"/>
              <a:buChar char="v"/>
            </a:pPr>
            <a:endParaRPr lang="es-ES" sz="2000" dirty="0">
              <a:solidFill>
                <a:srgbClr val="FFFFFF"/>
              </a:solidFill>
            </a:endParaRPr>
          </a:p>
          <a:p>
            <a:pPr>
              <a:buFont typeface="Wingdings" panose="05000000000000000000" pitchFamily="2" charset="2"/>
              <a:buChar char="v"/>
            </a:pPr>
            <a:endParaRPr lang="es-CO" sz="2000" dirty="0">
              <a:solidFill>
                <a:srgbClr val="FFFFFF"/>
              </a:solidFill>
            </a:endParaRPr>
          </a:p>
          <a:p>
            <a:pPr>
              <a:buFont typeface="Wingdings" panose="05000000000000000000" pitchFamily="2" charset="2"/>
              <a:buChar char="v"/>
            </a:pPr>
            <a:endParaRPr lang="es-CO" sz="1900" dirty="0">
              <a:solidFill>
                <a:srgbClr val="FFFFFF"/>
              </a:solidFill>
              <a:latin typeface="Century Gothic" panose="020B0502020202020204" pitchFamily="34" charset="0"/>
            </a:endParaRPr>
          </a:p>
          <a:p>
            <a:pPr>
              <a:buFont typeface="Wingdings" panose="05000000000000000000" pitchFamily="2" charset="2"/>
              <a:buChar char="v"/>
            </a:pPr>
            <a:endParaRPr lang="es-CO" sz="1650" dirty="0">
              <a:solidFill>
                <a:srgbClr val="FFFFFF"/>
              </a:solidFill>
            </a:endParaRPr>
          </a:p>
          <a:p>
            <a:pPr>
              <a:buFont typeface="Wingdings" panose="05000000000000000000" pitchFamily="2" charset="2"/>
              <a:buChar char="v"/>
            </a:pPr>
            <a:endParaRPr lang="es-CO" sz="1650" dirty="0">
              <a:solidFill>
                <a:srgbClr val="FFFFFF"/>
              </a:solidFill>
            </a:endParaRPr>
          </a:p>
          <a:p>
            <a:pPr>
              <a:buFont typeface="Wingdings" panose="05000000000000000000" pitchFamily="2" charset="2"/>
              <a:buChar char="v"/>
            </a:pPr>
            <a:endParaRPr lang="es-CO" sz="1650" dirty="0">
              <a:solidFill>
                <a:srgbClr val="FFFFFF"/>
              </a:solidFill>
            </a:endParaRPr>
          </a:p>
          <a:p>
            <a:pPr>
              <a:buFont typeface="Wingdings" panose="05000000000000000000" pitchFamily="2" charset="2"/>
              <a:buChar char="v"/>
            </a:pPr>
            <a:endParaRPr lang="es-CO" sz="1650" dirty="0">
              <a:solidFill>
                <a:srgbClr val="FFFFFF"/>
              </a:solidFill>
            </a:endParaRPr>
          </a:p>
          <a:p>
            <a:pPr>
              <a:buFont typeface="Wingdings" panose="05000000000000000000" pitchFamily="2" charset="2"/>
              <a:buChar char="v"/>
            </a:pPr>
            <a:endParaRPr lang="es-CO" sz="1650" dirty="0">
              <a:solidFill>
                <a:srgbClr val="FFFFFF"/>
              </a:solidFill>
            </a:endParaRPr>
          </a:p>
          <a:p>
            <a:pPr algn="just">
              <a:buFont typeface="Wingdings" panose="05000000000000000000" pitchFamily="2" charset="2"/>
              <a:buChar char="v"/>
            </a:pPr>
            <a:endParaRPr lang="es-CO" sz="1650" dirty="0">
              <a:solidFill>
                <a:srgbClr val="FFFFFF"/>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9003" y="-40278"/>
            <a:ext cx="3172998" cy="207066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27" y="-30460"/>
            <a:ext cx="2946940" cy="194729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9003" y="2030388"/>
            <a:ext cx="3172997" cy="2420888"/>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6927" y="-30460"/>
            <a:ext cx="2952076" cy="2060848"/>
          </a:xfrm>
          <a:prstGeom prst="rect">
            <a:avLst/>
          </a:prstGeom>
        </p:spPr>
      </p:pic>
      <p:pic>
        <p:nvPicPr>
          <p:cNvPr id="5122" name="Picture 2" descr="https://lh3.googleusercontent.com/NCATefbrYDPaaKB_yPzWtCEj1zjIMEjzhy9e8hQIkoZnVlZDgSCMFnOwuqrHGCPgwXHukXe2xGSFz8907isss48Bq0vhTDx1csZbsCwt9SPde17mzkHgYd316uyXCSuujLpK7vNqAstmZ4jGt8SpPJtr6sqTsKn8BBkusRZNyhkaG9_re5K71fljO0WXntZkhiyHZXOCi0W_SK0BtP3mJtqnv3sCi5afWivOLF4R-7nb8dweC8FXhQDBwte1rCZbvQSp0vE8G363HVLtCwPhVLkwAgvEhhuXwlRz3BHsLpND2NLMXCgCk8qCkjxRkAAxAhC7bgLBjQNwA0L-iyONtNRpddlNtb2NrMSMXvL4pqYdm8nYLU8BjoWK4wRhoMocH--6MAdWjmmvz-5rCWGy9roB_g0639n_bSGkUaiynNVHAqXxxPcxZDUuYsmLvGJ2OSExQUn1RPDKeteMjScBYMYuLdn7AhDWCcQrbnu1O-MgufokcyPsEIp543MLz__hRdAVfi8FqHlc4V9NwSqO6xBDarhmZ8sEvZK4uEMyjI4zBktiFW7StupZC4f5ih2iYhCGLVP424W8tL2XCSVSmI4PgSWWli4FjrzSYvspVEd7C1VKOxNixHAimiriVyPMlf2ZAlTW8_i4C-WEbNYzNTumg0w_5O7DcpJ0YXAcCMxscRjrbtKTRA0qEEw1oHPe1cJsL53Hsck-SU_I1zzJDa2ip1YYzF6MQUyrigmQYG46VQMZRtgvNzJ9d7E0Wy35qsPRGtxkdzn-MsLNqAG1f8EfqGz9ODl97WlSRLPdnGUUcEH2wZKaSjX0HeKi9hBka16lj-4jkonA8WBw716amsusP4rWLxxFAs58OoOEvE8z7EezXjYwgtr2HkI_1h0e2KNbgyxuqp7DhA-TYEqVbfNqt0wTqsS8BTrO-nHEzfg3ptAyWLKyS5kKz_RM7WX1nGr5H0FNUfS3bNWkCFpC9ZKwAgSOkNvxFf43N1fpxAEK8nA4KVy1Ttg2gqNBopsHVRWU5Giy9qgZEQ_AY-o-wVhHQu8_0A=w865-h649-s-no?authuse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7203" y="-30460"/>
            <a:ext cx="3258797" cy="194729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9003" y="4451276"/>
            <a:ext cx="3172997" cy="2405472"/>
          </a:xfrm>
          <a:prstGeom prst="rect">
            <a:avLst/>
          </a:prstGeom>
        </p:spPr>
      </p:pic>
    </p:spTree>
    <p:extLst>
      <p:ext uri="{BB962C8B-B14F-4D97-AF65-F5344CB8AC3E}">
        <p14:creationId xmlns:p14="http://schemas.microsoft.com/office/powerpoint/2010/main" val="2954565868"/>
      </p:ext>
    </p:extLst>
  </p:cSld>
  <p:clrMapOvr>
    <a:masterClrMapping/>
  </p:clrMapOvr>
  <p:transition>
    <p:pull dir="l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0" y="4917631"/>
            <a:ext cx="3025340" cy="2269005"/>
          </a:xfrm>
          <a:prstGeom prst="rect">
            <a:avLst/>
          </a:prstGeom>
        </p:spPr>
      </p:pic>
      <p:pic>
        <p:nvPicPr>
          <p:cNvPr id="1026" name="Picture 2" descr="https://lh3.googleusercontent.com/DHwoBp4YgZ9IffwfhKwtQYw8B16A8Ks6y4ktHiz37kzovnOAmkZsLdfW-UgItEVZSSBBReiqpIRcspZAFVHDAwMkq6eAH1SqdLcBdvYwqhDmPOsgsTvOUrJV7lmWq0PwnQNWb2WQtg47gQdDwNocpQuyc5lNAhmNubrejM5o5uuAwAVcVhlnFlGSv6z8jcEQDKvfdbWHrv8JKWIKqCHjSCke2X_PIBWvg-FvovrEBwJjYhqYsQUbf-nx5xy596VSTv539Wkiw7-pz2AXSkVtPN1jspvNrdiJNqcItaUu581qfBh_hnix9Wwy5CZFysyJwlSocBsuBm6caxWRDhpRauSppcdoKMsOpgVoQb0C-ui6bHV12tnWoxTuApEV_FZZQcaFKs07eNlTs2MOYb7twmeQIwDryBFvVfPX1ztz0SvGPYsCIsAdliEfusZG1fwyFMRf6gRs6Kg1BMaPrKoQC01G8ezDZmhNB7JaIL6P1NsamD2aoMDBDYB35Vw10zNoVe9QqoUZZT2hV4onpfFjYf8tJbwI6N_BC-lovvgPCXxpONqeTVy-DQgSysoHMneFCbaa27kJjtG9WvOfatsWLGNpa3At4jFKEY4QMna4Yh7kaU8SVlVnnqL6f9RlAqPnpdK3hXAuDbAroiIb2hvpfC_oAF8X4EM34jG9Dr_D9JsEC_umSowstlLGF8YwTKWuq-6O_WHqYDqFB6_MSGLu18EYgtMBn9n5MIg0DGrnINut-R50SAe1KrXyDRgdQEzPj5be7UC7eLP7sN6bfE6HbGJK4pdcGmqdsECXY4uYHM9HuRXdk-MYc5yxg-duPMpH_ABcSRS4Zgak30De0-5CQb5s25ytB81PqmK9fxP6dUMSJQi0idbJiTsjVxJ1C4dzD6APiHlVPJ7Kh24fnsSMVEnVbbK52yg10YGwzYPEY-JhnxsqMuD9q9rTOP4yQS5YnGCxYp2ldAv2kPosAr_9IYZmO6xQtzIN83eGjhYBI3tqBwqVmzAFjXlO44TVzbTChH6yjHHWpIFRGbC-VOAx75XKCCKEuA=w865-h649-s-no?authus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0" y="3140968"/>
            <a:ext cx="2910880" cy="188123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0" y="1523765"/>
            <a:ext cx="2878215" cy="1997078"/>
          </a:xfrm>
          <a:prstGeom prst="rect">
            <a:avLst/>
          </a:prstGeom>
        </p:spPr>
      </p:pic>
      <p:sp>
        <p:nvSpPr>
          <p:cNvPr id="2" name="Marcador de contenido 2"/>
          <p:cNvSpPr txBox="1">
            <a:spLocks/>
          </p:cNvSpPr>
          <p:nvPr/>
        </p:nvSpPr>
        <p:spPr>
          <a:xfrm>
            <a:off x="2853535" y="404664"/>
            <a:ext cx="9338465" cy="3116179"/>
          </a:xfrm>
          <a:prstGeom prst="rect">
            <a:avLst/>
          </a:prstGeom>
        </p:spPr>
        <p:txBody>
          <a:bodyPr>
            <a:no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spcBef>
                <a:spcPts val="0"/>
              </a:spcBef>
              <a:buFontTx/>
              <a:buChar char="-"/>
            </a:pPr>
            <a:r>
              <a:rPr lang="es-CO" sz="2000" dirty="0">
                <a:solidFill>
                  <a:srgbClr val="FFFFFF"/>
                </a:solidFill>
                <a:latin typeface="Century Gothic" panose="020B0502020202020204" pitchFamily="34" charset="0"/>
              </a:rPr>
              <a:t>Charlas debido proceso a cargo de la policía de infancia y </a:t>
            </a:r>
            <a:r>
              <a:rPr lang="es-CO" sz="2000" dirty="0" smtClean="0">
                <a:solidFill>
                  <a:srgbClr val="FFFFFF"/>
                </a:solidFill>
                <a:latin typeface="Century Gothic" panose="020B0502020202020204" pitchFamily="34" charset="0"/>
              </a:rPr>
              <a:t>adolescencia</a:t>
            </a:r>
          </a:p>
          <a:p>
            <a:pPr>
              <a:spcBef>
                <a:spcPts val="0"/>
              </a:spcBef>
              <a:buFontTx/>
              <a:buChar char="-"/>
            </a:pPr>
            <a:endParaRPr lang="es-CO" sz="2000" dirty="0">
              <a:solidFill>
                <a:srgbClr val="FFFFFF"/>
              </a:solidFill>
              <a:latin typeface="Century Gothic" panose="020B0502020202020204" pitchFamily="34" charset="0"/>
            </a:endParaRPr>
          </a:p>
          <a:p>
            <a:pPr>
              <a:spcBef>
                <a:spcPts val="0"/>
              </a:spcBef>
              <a:buFontTx/>
              <a:buChar char="-"/>
            </a:pPr>
            <a:r>
              <a:rPr lang="es-CO" sz="2000" dirty="0">
                <a:solidFill>
                  <a:srgbClr val="FFFFFF"/>
                </a:solidFill>
                <a:latin typeface="Century Gothic" panose="020B0502020202020204" pitchFamily="34" charset="0"/>
              </a:rPr>
              <a:t>Charlas con policía de infancia y adolescencia sobre prevención consumo de </a:t>
            </a:r>
            <a:r>
              <a:rPr lang="es-CO" sz="2000" dirty="0" smtClean="0">
                <a:solidFill>
                  <a:srgbClr val="FFFFFF"/>
                </a:solidFill>
                <a:latin typeface="Century Gothic" panose="020B0502020202020204" pitchFamily="34" charset="0"/>
              </a:rPr>
              <a:t>drogas</a:t>
            </a:r>
          </a:p>
          <a:p>
            <a:pPr>
              <a:spcBef>
                <a:spcPts val="0"/>
              </a:spcBef>
              <a:buFontTx/>
              <a:buChar char="-"/>
            </a:pPr>
            <a:endParaRPr lang="es-CO" sz="2000" dirty="0">
              <a:solidFill>
                <a:srgbClr val="FFFFFF"/>
              </a:solidFill>
              <a:latin typeface="Century Gothic" panose="020B0502020202020204" pitchFamily="34" charset="0"/>
            </a:endParaRPr>
          </a:p>
          <a:p>
            <a:pPr>
              <a:spcBef>
                <a:spcPts val="0"/>
              </a:spcBef>
              <a:buFontTx/>
              <a:buChar char="-"/>
            </a:pPr>
            <a:r>
              <a:rPr lang="es-CO" sz="2000" dirty="0">
                <a:solidFill>
                  <a:srgbClr val="FFFFFF"/>
                </a:solidFill>
                <a:latin typeface="Century Gothic" panose="020B0502020202020204" pitchFamily="34" charset="0"/>
              </a:rPr>
              <a:t>Requisas sorpresivas a estudiantes de secundaria a cargo de la policía de infancia y </a:t>
            </a:r>
            <a:r>
              <a:rPr lang="es-CO" sz="2000" dirty="0" smtClean="0">
                <a:solidFill>
                  <a:srgbClr val="FFFFFF"/>
                </a:solidFill>
                <a:latin typeface="Century Gothic" panose="020B0502020202020204" pitchFamily="34" charset="0"/>
              </a:rPr>
              <a:t>adolescencia</a:t>
            </a:r>
          </a:p>
          <a:p>
            <a:pPr>
              <a:spcBef>
                <a:spcPts val="0"/>
              </a:spcBef>
              <a:buFontTx/>
              <a:buChar char="-"/>
            </a:pPr>
            <a:endParaRPr lang="es-CO" sz="2000" dirty="0">
              <a:solidFill>
                <a:srgbClr val="FFFFFF"/>
              </a:solidFill>
              <a:latin typeface="Century Gothic" panose="020B0502020202020204" pitchFamily="34" charset="0"/>
            </a:endParaRPr>
          </a:p>
          <a:p>
            <a:pPr>
              <a:spcBef>
                <a:spcPts val="0"/>
              </a:spcBef>
              <a:buFontTx/>
              <a:buChar char="-"/>
            </a:pPr>
            <a:r>
              <a:rPr lang="es-CO" sz="2000" dirty="0">
                <a:solidFill>
                  <a:srgbClr val="FFFFFF"/>
                </a:solidFill>
                <a:latin typeface="Century Gothic" panose="020B0502020202020204" pitchFamily="34" charset="0"/>
              </a:rPr>
              <a:t>Participación de estudiantes en charlas Programa DARE</a:t>
            </a:r>
            <a:r>
              <a:rPr lang="es-CO" sz="2000" dirty="0" smtClean="0">
                <a:solidFill>
                  <a:srgbClr val="FFFFFF"/>
                </a:solidFill>
                <a:latin typeface="Century Gothic" panose="020B0502020202020204" pitchFamily="34" charset="0"/>
              </a:rPr>
              <a:t>.</a:t>
            </a:r>
          </a:p>
          <a:p>
            <a:pPr>
              <a:spcBef>
                <a:spcPts val="0"/>
              </a:spcBef>
              <a:buFontTx/>
              <a:buChar char="-"/>
            </a:pPr>
            <a:endParaRPr lang="es-CO" sz="2000" dirty="0">
              <a:solidFill>
                <a:srgbClr val="FFFFFF"/>
              </a:solidFill>
              <a:latin typeface="Century Gothic" panose="020B0502020202020204" pitchFamily="34" charset="0"/>
            </a:endParaRPr>
          </a:p>
          <a:p>
            <a:pPr>
              <a:spcBef>
                <a:spcPts val="0"/>
              </a:spcBef>
              <a:buFontTx/>
              <a:buChar char="-"/>
            </a:pPr>
            <a:r>
              <a:rPr lang="es-CO" sz="2000" dirty="0" smtClean="0">
                <a:solidFill>
                  <a:srgbClr val="FFFFFF"/>
                </a:solidFill>
                <a:latin typeface="Century Gothic" panose="020B0502020202020204" pitchFamily="34" charset="0"/>
              </a:rPr>
              <a:t>Talleres </a:t>
            </a:r>
            <a:r>
              <a:rPr lang="es-CO" sz="2000" dirty="0">
                <a:solidFill>
                  <a:srgbClr val="FFFFFF"/>
                </a:solidFill>
                <a:latin typeface="Century Gothic" panose="020B0502020202020204" pitchFamily="34" charset="0"/>
              </a:rPr>
              <a:t>de inteligencia </a:t>
            </a:r>
            <a:r>
              <a:rPr lang="es-CO" sz="2000" dirty="0" smtClean="0">
                <a:solidFill>
                  <a:srgbClr val="FFFFFF"/>
                </a:solidFill>
                <a:latin typeface="Century Gothic" panose="020B0502020202020204" pitchFamily="34" charset="0"/>
              </a:rPr>
              <a:t>emocional y sexualidad</a:t>
            </a:r>
          </a:p>
          <a:p>
            <a:pPr>
              <a:spcBef>
                <a:spcPts val="0"/>
              </a:spcBef>
              <a:buFontTx/>
              <a:buChar char="-"/>
            </a:pPr>
            <a:endParaRPr lang="es-CO" sz="2000" dirty="0">
              <a:solidFill>
                <a:srgbClr val="FFFFFF"/>
              </a:solidFill>
              <a:latin typeface="Century Gothic" panose="020B0502020202020204" pitchFamily="34" charset="0"/>
            </a:endParaRPr>
          </a:p>
          <a:p>
            <a:pPr algn="just">
              <a:spcBef>
                <a:spcPts val="0"/>
              </a:spcBef>
              <a:buFont typeface="Wingdings" panose="05000000000000000000" pitchFamily="2" charset="2"/>
              <a:buChar char="v"/>
            </a:pPr>
            <a:r>
              <a:rPr lang="es-CO" sz="2000" dirty="0">
                <a:solidFill>
                  <a:srgbClr val="FFFFFF"/>
                </a:solidFill>
                <a:latin typeface="Century Gothic" panose="020B0502020202020204" pitchFamily="34" charset="0"/>
              </a:rPr>
              <a:t>Convenios interinstitucionales </a:t>
            </a:r>
            <a:r>
              <a:rPr lang="es-CO" sz="2000" dirty="0" smtClean="0">
                <a:solidFill>
                  <a:srgbClr val="FFFFFF"/>
                </a:solidFill>
                <a:latin typeface="Century Gothic" pitchFamily="34" charset="0"/>
              </a:rPr>
              <a:t>para la prevención del delito</a:t>
            </a:r>
            <a:endParaRPr lang="es-CO" sz="2000" dirty="0">
              <a:solidFill>
                <a:schemeClr val="accent5">
                  <a:lumMod val="20000"/>
                  <a:lumOff val="80000"/>
                </a:schemeClr>
              </a:solidFill>
            </a:endParaRPr>
          </a:p>
        </p:txBody>
      </p:sp>
      <p:pic>
        <p:nvPicPr>
          <p:cNvPr id="1028" name="Picture 4" descr="https://lh3.googleusercontent.com/EXAr5fv5r2PpEjLp13VQ5FbeGCE4f54OUiFxG7q-XrIXLcdJeXefgdH10aOi0D0w5k5fKn7-uKun_906VSyWIAv_3K_teX02_zZuLmuKw6rPt8nnP5at_SxIUq-4d3kFO1ieECu8IvBVfugdYlgr8YffWzc9uqTRLTTWt8rGyriZ4KG1TJGUdaadjCInBqYKG6d4KjQsOjYDwuEeSF3kTuH92dAnU3G2hz_bmg-6plQIiUFiMazy20L2aYiyDJ9c65Edfi21UuhdjD3VEAwoa46YK3FArd8R0xRn703XTx7WruQHaYMMuyUWc6LZ1GtpkMr9PKML3VnT-1NqdZfFUMn2A3D0OsCeqovt8o2KnJcDsQvpnFM7VAjuA2m4q5u4OG5_DIbDpF_s0FYgehFdkrW6j5K8rs-kvACLJ5ZxQDrQxDbrbSWLF3UiHaPtjsbjUIN0PuRdCl9QWNXfBABC0nMX_fJBQTIA4k_rX5JgryUoUDxdgotyvqHiZgobb22cOwkccITlkfeoZH8sijceRQpIj8VyIhp7_MEV8J7ob2y20riEXtcvpTFc_BZ8Lof66hoiqSuxrtOsAPoWuZecnQq363A6Op9g5uACOWPIbNJinWay5YKMgWVjyJas6zvZv3xa3UHRQU787pitIAIneXJkGCSYs5MBDIn7vQOJithxm8IMPuAoM8GCP-ab9nnTZpTmYvOgxGhZ1CvMk3Jjyr5ERUnPs4HXtdVLQLhk_k5ynvW-FH9maWf5heuH3rwRFN6uqxWGwlme315CEb5o9kjX8N0zQMgGZ_zxbE0G8UZaNLTUVVrRaBTQzCpYGq2rJXMkMJ4CMFvxHJQthD6nGwF0DmZ1tIS-wF_7oZlcY4dDEQ9N6Nb0Sljq2-CzIgWZaBdzTjTNwIa0l4kdIi4Fp2LaMw--Gr37FXgaBaQ56SreKXpfEvXRRohkqhqW0rDL2O1ZwCRMn6t7pMa7RyxujjoeiCFPUQJrJF0Nn_SEn4XihY3RLRQXggagy4JQKXA6NpeKqvyjZh8_w-TL4EvqGf7nuT02wg=w865-h649-s-no?authus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855640" cy="177281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0101" y="5022202"/>
            <a:ext cx="3269916" cy="1954172"/>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0017" y="5006510"/>
            <a:ext cx="3456383" cy="2091245"/>
          </a:xfrm>
          <a:prstGeom prst="rect">
            <a:avLst/>
          </a:prstGeom>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6400" y="4725145"/>
            <a:ext cx="2495600" cy="2132856"/>
          </a:xfrm>
          <a:prstGeom prst="rect">
            <a:avLst/>
          </a:prstGeom>
        </p:spPr>
      </p:pic>
    </p:spTree>
    <p:extLst>
      <p:ext uri="{BB962C8B-B14F-4D97-AF65-F5344CB8AC3E}">
        <p14:creationId xmlns:p14="http://schemas.microsoft.com/office/powerpoint/2010/main" val="2500182668"/>
      </p:ext>
    </p:extLst>
  </p:cSld>
  <p:clrMapOvr>
    <a:masterClrMapping/>
  </p:clrMapOvr>
  <p:transition>
    <p:pull dir="l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p:cNvSpPr/>
          <p:nvPr/>
        </p:nvSpPr>
        <p:spPr>
          <a:xfrm>
            <a:off x="479376" y="1916832"/>
            <a:ext cx="9937104" cy="4154984"/>
          </a:xfrm>
          <a:prstGeom prst="rect">
            <a:avLst/>
          </a:prstGeom>
        </p:spPr>
        <p:txBody>
          <a:bodyPr wrap="square">
            <a:spAutoFit/>
          </a:bodyPr>
          <a:lstStyle/>
          <a:p>
            <a:pPr algn="just"/>
            <a:r>
              <a:rPr lang="es-CO" sz="2400" b="1" dirty="0">
                <a:solidFill>
                  <a:srgbClr val="FFFFFF"/>
                </a:solidFill>
              </a:rPr>
              <a:t>La planeación y organización directiva educativa esta centrada en el direccionamiento estratégico, la cultura institucional, el clima y el gobierno escolar, además de las relaciones con el entorno. De esta forma es posible que el rector o director y su equipo de gestión organicen, desarrollen y evalúen el funcionamiento general de la institución. Tiene dos ejes fundamentales:</a:t>
            </a:r>
          </a:p>
          <a:p>
            <a:pPr algn="just"/>
            <a:endParaRPr lang="es-CO" sz="2400" b="1" dirty="0">
              <a:solidFill>
                <a:srgbClr val="FFFFFF"/>
              </a:solidFill>
            </a:endParaRPr>
          </a:p>
          <a:p>
            <a:pPr algn="just"/>
            <a:r>
              <a:rPr lang="es-CO" sz="2400" b="1" dirty="0">
                <a:solidFill>
                  <a:srgbClr val="FFFFFF"/>
                </a:solidFill>
              </a:rPr>
              <a:t>-Planeación y organización directiva</a:t>
            </a:r>
            <a:r>
              <a:rPr lang="es-CO" sz="2400" b="1" dirty="0" smtClean="0">
                <a:solidFill>
                  <a:srgbClr val="FFFFFF"/>
                </a:solidFill>
              </a:rPr>
              <a:t>.</a:t>
            </a:r>
          </a:p>
          <a:p>
            <a:pPr algn="just"/>
            <a:endParaRPr lang="es-CO" sz="2400" b="1" dirty="0">
              <a:solidFill>
                <a:srgbClr val="FFFFFF"/>
              </a:solidFill>
            </a:endParaRPr>
          </a:p>
          <a:p>
            <a:pPr algn="just"/>
            <a:r>
              <a:rPr lang="es-CO" sz="2400" b="1" dirty="0">
                <a:solidFill>
                  <a:srgbClr val="FFFFFF"/>
                </a:solidFill>
              </a:rPr>
              <a:t>-Ejecución</a:t>
            </a:r>
          </a:p>
          <a:p>
            <a:pPr algn="ctr"/>
            <a:endParaRPr lang="es-CO" sz="2400" b="1" dirty="0">
              <a:solidFill>
                <a:srgbClr val="FFFFFF"/>
              </a:solidFill>
            </a:endParaRPr>
          </a:p>
        </p:txBody>
      </p:sp>
      <p:sp>
        <p:nvSpPr>
          <p:cNvPr id="3" name="Rectángulo 2"/>
          <p:cNvSpPr/>
          <p:nvPr/>
        </p:nvSpPr>
        <p:spPr>
          <a:xfrm>
            <a:off x="3503712" y="764704"/>
            <a:ext cx="5357685" cy="769441"/>
          </a:xfrm>
          <a:prstGeom prst="rect">
            <a:avLst/>
          </a:prstGeom>
        </p:spPr>
        <p:txBody>
          <a:bodyPr wrap="none">
            <a:spAutoFit/>
          </a:bodyPr>
          <a:lstStyle/>
          <a:p>
            <a:pPr algn="ctr"/>
            <a:r>
              <a:rPr lang="es-CO" sz="4400" b="1" dirty="0">
                <a:solidFill>
                  <a:srgbClr val="FFFF00"/>
                </a:solidFill>
              </a:rPr>
              <a:t>GESTIÓN DIRECTIVA</a:t>
            </a:r>
          </a:p>
        </p:txBody>
      </p:sp>
    </p:spTree>
    <p:extLst>
      <p:ext uri="{BB962C8B-B14F-4D97-AF65-F5344CB8AC3E}">
        <p14:creationId xmlns:p14="http://schemas.microsoft.com/office/powerpoint/2010/main" val="612777711"/>
      </p:ext>
    </p:extLst>
  </p:cSld>
  <p:clrMapOvr>
    <a:masterClrMapping/>
  </p:clrMapOvr>
  <p:transition>
    <p:pull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CA3FA-E32C-4E00-A278-BFA8007714C8}"/>
              </a:ext>
            </a:extLst>
          </p:cNvPr>
          <p:cNvSpPr>
            <a:spLocks noGrp="1"/>
          </p:cNvSpPr>
          <p:nvPr>
            <p:ph type="title"/>
          </p:nvPr>
        </p:nvSpPr>
        <p:spPr/>
        <p:txBody>
          <a:bodyPr/>
          <a:lstStyle/>
          <a:p>
            <a:pPr algn="ctr"/>
            <a:r>
              <a:rPr lang="es-CO" sz="3600" b="1" dirty="0">
                <a:solidFill>
                  <a:srgbClr val="FFFF00"/>
                </a:solidFill>
              </a:rPr>
              <a:t>GESTIÓN DIRECTIVA</a:t>
            </a:r>
          </a:p>
        </p:txBody>
      </p:sp>
      <p:sp>
        <p:nvSpPr>
          <p:cNvPr id="3" name="Marcador de contenido 2">
            <a:extLst>
              <a:ext uri="{FF2B5EF4-FFF2-40B4-BE49-F238E27FC236}">
                <a16:creationId xmlns:a16="http://schemas.microsoft.com/office/drawing/2014/main" id="{22E20559-CB23-465D-B198-BF7417CCBBD3}"/>
              </a:ext>
            </a:extLst>
          </p:cNvPr>
          <p:cNvSpPr>
            <a:spLocks noGrp="1"/>
          </p:cNvSpPr>
          <p:nvPr>
            <p:ph idx="1"/>
          </p:nvPr>
        </p:nvSpPr>
        <p:spPr>
          <a:xfrm>
            <a:off x="677334" y="2160589"/>
            <a:ext cx="9883162" cy="3880773"/>
          </a:xfrm>
        </p:spPr>
        <p:txBody>
          <a:bodyPr>
            <a:normAutofit fontScale="92500" lnSpcReduction="10000"/>
          </a:bodyPr>
          <a:lstStyle/>
          <a:p>
            <a:r>
              <a:rPr lang="es-ES" sz="2800" dirty="0">
                <a:solidFill>
                  <a:srgbClr val="FFFFFF"/>
                </a:solidFill>
              </a:rPr>
              <a:t>Informes presentados a personería, procuraduría, contraloría, cobertura educativa y calidad educativa. Informe de proyección de cupos presentado al área de cobertura educativa. Libro de actas del consejo directivo. </a:t>
            </a:r>
            <a:endParaRPr lang="es-ES" sz="2800" dirty="0" smtClean="0">
              <a:solidFill>
                <a:srgbClr val="FFFFFF"/>
              </a:solidFill>
            </a:endParaRPr>
          </a:p>
          <a:p>
            <a:endParaRPr lang="es-ES" sz="2800" dirty="0">
              <a:solidFill>
                <a:srgbClr val="FFFFFF"/>
              </a:solidFill>
            </a:endParaRPr>
          </a:p>
          <a:p>
            <a:r>
              <a:rPr lang="es-ES" sz="2800" dirty="0">
                <a:solidFill>
                  <a:srgbClr val="FFFFFF"/>
                </a:solidFill>
              </a:rPr>
              <a:t>Diseño del Plan de Mejoramiento </a:t>
            </a:r>
            <a:r>
              <a:rPr lang="es-ES" sz="2800" dirty="0" smtClean="0">
                <a:solidFill>
                  <a:srgbClr val="FFFFFF"/>
                </a:solidFill>
              </a:rPr>
              <a:t>Institucional</a:t>
            </a:r>
          </a:p>
          <a:p>
            <a:endParaRPr lang="es-ES" sz="2800" dirty="0">
              <a:solidFill>
                <a:srgbClr val="FFFFFF"/>
              </a:solidFill>
            </a:endParaRPr>
          </a:p>
          <a:p>
            <a:r>
              <a:rPr lang="es-ES" sz="2800" dirty="0">
                <a:solidFill>
                  <a:srgbClr val="FFFFFF"/>
                </a:solidFill>
              </a:rPr>
              <a:t>Mantenimiento activo de la infraestructura de la Institución Educativa</a:t>
            </a:r>
          </a:p>
          <a:p>
            <a:endParaRPr lang="es-ES" sz="2800" dirty="0">
              <a:solidFill>
                <a:srgbClr val="FFFFFF"/>
              </a:solidFill>
            </a:endParaRPr>
          </a:p>
          <a:p>
            <a:endParaRPr lang="es-ES" dirty="0">
              <a:solidFill>
                <a:srgbClr val="FFFFFF"/>
              </a:solidFill>
            </a:endParaRPr>
          </a:p>
          <a:p>
            <a:endParaRPr lang="es-CO" dirty="0">
              <a:solidFill>
                <a:srgbClr val="FFFFFF"/>
              </a:solidFill>
            </a:endParaRPr>
          </a:p>
        </p:txBody>
      </p:sp>
    </p:spTree>
    <p:extLst>
      <p:ext uri="{BB962C8B-B14F-4D97-AF65-F5344CB8AC3E}">
        <p14:creationId xmlns:p14="http://schemas.microsoft.com/office/powerpoint/2010/main" val="1790238512"/>
      </p:ext>
    </p:extLst>
  </p:cSld>
  <p:clrMapOvr>
    <a:masterClrMapping/>
  </p:clrMapOvr>
  <p:transition>
    <p:pull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3847866" y="332656"/>
            <a:ext cx="4928316" cy="710190"/>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CO" sz="2400" b="1" dirty="0">
                <a:solidFill>
                  <a:schemeClr val="tx1"/>
                </a:solidFill>
              </a:rPr>
              <a:t>SEDES A - D</a:t>
            </a:r>
          </a:p>
          <a:p>
            <a:pPr algn="ctr"/>
            <a:r>
              <a:rPr lang="es-CO" sz="2400" b="1" dirty="0">
                <a:solidFill>
                  <a:schemeClr val="tx1"/>
                </a:solidFill>
              </a:rPr>
              <a:t>ASPECTOS ADMINISTRATIVOS</a:t>
            </a:r>
          </a:p>
        </p:txBody>
      </p:sp>
      <p:sp>
        <p:nvSpPr>
          <p:cNvPr id="3" name="Rectángulo 2">
            <a:extLst>
              <a:ext uri="{FF2B5EF4-FFF2-40B4-BE49-F238E27FC236}">
                <a16:creationId xmlns:a16="http://schemas.microsoft.com/office/drawing/2014/main" id="{796311A9-A734-4980-9EC9-48D178E3792D}"/>
              </a:ext>
            </a:extLst>
          </p:cNvPr>
          <p:cNvSpPr/>
          <p:nvPr/>
        </p:nvSpPr>
        <p:spPr>
          <a:xfrm>
            <a:off x="695400" y="591608"/>
            <a:ext cx="10225136" cy="5933034"/>
          </a:xfrm>
          <a:prstGeom prst="rect">
            <a:avLst/>
          </a:prstGeom>
        </p:spPr>
        <p:txBody>
          <a:bodyPr wrap="square">
            <a:spAutoFit/>
          </a:bodyPr>
          <a:lstStyle/>
          <a:p>
            <a:pPr marL="342900" indent="-342900" defTabSz="457200">
              <a:lnSpc>
                <a:spcPct val="107000"/>
              </a:lnSpc>
              <a:spcBef>
                <a:spcPts val="1000"/>
              </a:spcBef>
              <a:buClr>
                <a:schemeClr val="accent1"/>
              </a:buClr>
              <a:buSzPct val="80000"/>
              <a:buFont typeface="Wingdings 3" charset="2"/>
              <a:buChar char=""/>
            </a:pPr>
            <a:r>
              <a:rPr lang="es-CO" sz="2800" dirty="0">
                <a:solidFill>
                  <a:srgbClr val="FFFFFF"/>
                </a:solidFill>
              </a:rPr>
              <a:t>Organización cubrimiento horas extras por incapacidades médicas, retiro y comisiones de docentes</a:t>
            </a:r>
            <a:r>
              <a:rPr lang="es-CO" sz="2800" dirty="0" smtClean="0">
                <a:solidFill>
                  <a:srgbClr val="FFFFFF"/>
                </a:solidFill>
              </a:rPr>
              <a:t>.</a:t>
            </a:r>
          </a:p>
          <a:p>
            <a:pPr marL="342900" indent="-342900" defTabSz="457200">
              <a:lnSpc>
                <a:spcPct val="107000"/>
              </a:lnSpc>
              <a:spcBef>
                <a:spcPts val="1000"/>
              </a:spcBef>
              <a:buClr>
                <a:schemeClr val="accent1"/>
              </a:buClr>
              <a:buSzPct val="80000"/>
              <a:buFont typeface="Wingdings 3" charset="2"/>
              <a:buChar char=""/>
            </a:pPr>
            <a:endParaRPr lang="es-CO" sz="2800" dirty="0">
              <a:solidFill>
                <a:srgbClr val="FFFFFF"/>
              </a:solidFill>
            </a:endParaRPr>
          </a:p>
          <a:p>
            <a:pPr marL="342900" indent="-342900" defTabSz="457200">
              <a:lnSpc>
                <a:spcPct val="107000"/>
              </a:lnSpc>
              <a:spcBef>
                <a:spcPts val="1000"/>
              </a:spcBef>
              <a:buClr>
                <a:schemeClr val="accent1"/>
              </a:buClr>
              <a:buSzPct val="80000"/>
              <a:buFont typeface="Wingdings 3" charset="2"/>
              <a:buChar char=""/>
            </a:pPr>
            <a:r>
              <a:rPr lang="es-CO" sz="2800" dirty="0">
                <a:solidFill>
                  <a:srgbClr val="FFFFFF"/>
                </a:solidFill>
              </a:rPr>
              <a:t>Gestión de Inscripción de estudiantes a las pruebas SABER 11 y solicitud de ayuda para dicha inscripción, ante la SEM</a:t>
            </a:r>
            <a:r>
              <a:rPr lang="es-CO" sz="2800" dirty="0" smtClean="0">
                <a:solidFill>
                  <a:srgbClr val="FFFFFF"/>
                </a:solidFill>
              </a:rPr>
              <a:t>.</a:t>
            </a:r>
          </a:p>
          <a:p>
            <a:pPr marL="342900" indent="-342900" defTabSz="457200">
              <a:lnSpc>
                <a:spcPct val="107000"/>
              </a:lnSpc>
              <a:spcBef>
                <a:spcPts val="1000"/>
              </a:spcBef>
              <a:buClr>
                <a:schemeClr val="accent1"/>
              </a:buClr>
              <a:buSzPct val="80000"/>
              <a:buFont typeface="Wingdings 3" charset="2"/>
              <a:buChar char=""/>
            </a:pPr>
            <a:endParaRPr lang="es-CO" sz="2800" dirty="0">
              <a:solidFill>
                <a:srgbClr val="FFFFFF"/>
              </a:solidFill>
            </a:endParaRPr>
          </a:p>
          <a:p>
            <a:pPr marL="342900" indent="-342900" defTabSz="457200">
              <a:lnSpc>
                <a:spcPct val="107000"/>
              </a:lnSpc>
              <a:spcBef>
                <a:spcPts val="1000"/>
              </a:spcBef>
              <a:buClr>
                <a:schemeClr val="accent1"/>
              </a:buClr>
              <a:buSzPct val="80000"/>
              <a:buFont typeface="Wingdings 3" charset="2"/>
              <a:buChar char=""/>
            </a:pPr>
            <a:r>
              <a:rPr lang="es-CO" sz="2800" dirty="0">
                <a:solidFill>
                  <a:srgbClr val="FFFFFF"/>
                </a:solidFill>
              </a:rPr>
              <a:t>Capacitación a docentes en el manejo de la plataforma y sistemas de videoconferencia</a:t>
            </a:r>
            <a:r>
              <a:rPr lang="es-CO" sz="2800" dirty="0" smtClean="0">
                <a:solidFill>
                  <a:srgbClr val="FFFFFF"/>
                </a:solidFill>
              </a:rPr>
              <a:t>.</a:t>
            </a:r>
          </a:p>
          <a:p>
            <a:pPr marL="342900" indent="-342900" defTabSz="457200">
              <a:lnSpc>
                <a:spcPct val="107000"/>
              </a:lnSpc>
              <a:spcBef>
                <a:spcPts val="1000"/>
              </a:spcBef>
              <a:buClr>
                <a:schemeClr val="accent1"/>
              </a:buClr>
              <a:buSzPct val="80000"/>
              <a:buFont typeface="Wingdings 3" charset="2"/>
              <a:buChar char=""/>
            </a:pPr>
            <a:endParaRPr lang="es-CO" sz="2800" dirty="0">
              <a:solidFill>
                <a:srgbClr val="FFFFFF"/>
              </a:solidFill>
            </a:endParaRPr>
          </a:p>
          <a:p>
            <a:pPr marL="342900" indent="-342900" defTabSz="457200">
              <a:lnSpc>
                <a:spcPct val="107000"/>
              </a:lnSpc>
              <a:spcBef>
                <a:spcPts val="1000"/>
              </a:spcBef>
              <a:buClr>
                <a:schemeClr val="accent1"/>
              </a:buClr>
              <a:buSzPct val="80000"/>
              <a:buFont typeface="Wingdings 3" charset="2"/>
              <a:buChar char=""/>
            </a:pPr>
            <a:r>
              <a:rPr lang="es-ES" sz="2800" dirty="0">
                <a:solidFill>
                  <a:srgbClr val="FFFFFF"/>
                </a:solidFill>
              </a:rPr>
              <a:t>Actas de los diferentes estamentos del gobierno escolar de la institución.</a:t>
            </a:r>
          </a:p>
        </p:txBody>
      </p:sp>
    </p:spTree>
    <p:extLst>
      <p:ext uri="{BB962C8B-B14F-4D97-AF65-F5344CB8AC3E}">
        <p14:creationId xmlns:p14="http://schemas.microsoft.com/office/powerpoint/2010/main" val="1697074278"/>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a">
  <a:themeElements>
    <a:clrScheme name="Personalizado 3">
      <a:dk1>
        <a:sysClr val="windowText" lastClr="000000"/>
      </a:dk1>
      <a:lt1>
        <a:srgbClr val="000000"/>
      </a:lt1>
      <a:dk2>
        <a:srgbClr val="505046"/>
      </a:dk2>
      <a:lt2>
        <a:srgbClr val="000000"/>
      </a:lt2>
      <a:accent1>
        <a:srgbClr val="FF0000"/>
      </a:accent1>
      <a:accent2>
        <a:srgbClr val="FFBD47"/>
      </a:accent2>
      <a:accent3>
        <a:srgbClr val="E84C22"/>
      </a:accent3>
      <a:accent4>
        <a:srgbClr val="FF8427"/>
      </a:accent4>
      <a:accent5>
        <a:srgbClr val="CC9900"/>
      </a:accent5>
      <a:accent6>
        <a:srgbClr val="B22600"/>
      </a:accent6>
      <a:hlink>
        <a:srgbClr val="CC9900"/>
      </a:hlink>
      <a:folHlink>
        <a:srgbClr val="666699"/>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Metro</Template>
  <TotalTime>4130</TotalTime>
  <Words>4184</Words>
  <Application>Microsoft Office PowerPoint</Application>
  <PresentationFormat>Panorámica</PresentationFormat>
  <Paragraphs>1060</Paragraphs>
  <Slides>66</Slides>
  <Notes>0</Notes>
  <HiddenSlides>0</HiddenSlides>
  <MMClips>0</MMClips>
  <ScaleCrop>false</ScaleCrop>
  <HeadingPairs>
    <vt:vector size="6" baseType="variant">
      <vt:variant>
        <vt:lpstr>Fuentes usadas</vt:lpstr>
      </vt:variant>
      <vt:variant>
        <vt:i4>15</vt:i4>
      </vt:variant>
      <vt:variant>
        <vt:lpstr>Tema</vt:lpstr>
      </vt:variant>
      <vt:variant>
        <vt:i4>2</vt:i4>
      </vt:variant>
      <vt:variant>
        <vt:lpstr>Títulos de diapositiva</vt:lpstr>
      </vt:variant>
      <vt:variant>
        <vt:i4>66</vt:i4>
      </vt:variant>
    </vt:vector>
  </HeadingPairs>
  <TitlesOfParts>
    <vt:vector size="83" baseType="lpstr">
      <vt:lpstr>Aharoni</vt:lpstr>
      <vt:lpstr>Arial</vt:lpstr>
      <vt:lpstr>Arial Black</vt:lpstr>
      <vt:lpstr>Berlin Sans FB Demi</vt:lpstr>
      <vt:lpstr>Book Antiqua</vt:lpstr>
      <vt:lpstr>Calibri</vt:lpstr>
      <vt:lpstr>Calibri Light</vt:lpstr>
      <vt:lpstr>Cambria</vt:lpstr>
      <vt:lpstr>Century Gothic</vt:lpstr>
      <vt:lpstr>Symbol</vt:lpstr>
      <vt:lpstr>Times New Roman</vt:lpstr>
      <vt:lpstr>Trebuchet MS</vt:lpstr>
      <vt:lpstr>Verdana</vt:lpstr>
      <vt:lpstr>Wingdings</vt:lpstr>
      <vt:lpstr>Wingdings 3</vt:lpstr>
      <vt:lpstr>Diseño personalizado</vt:lpstr>
      <vt:lpstr>Faceta</vt:lpstr>
      <vt:lpstr>Institución Educativa Col. Juan Cristóbal Martínez</vt:lpstr>
      <vt:lpstr>Presentación de PowerPoint</vt:lpstr>
      <vt:lpstr>Presentación de PowerPoint</vt:lpstr>
      <vt:lpstr>Presentación de PowerPoint</vt:lpstr>
      <vt:lpstr>PROCESOS DE MEJORAMIENTO INSTITUCIONAL AÑO 2022   Rector ERIK JOSE VERA MERCADO  Coordinadores Lic. NANCY MARCELA CARRILLO BUITRAGO CANCIO EMILIO LAVERDE MANTILLA LUZ STELLA PABON  Docente Orientadora MAYERLI STELLA VALENCIA ARIAS</vt:lpstr>
      <vt:lpstr>Presentación de PowerPoint</vt:lpstr>
      <vt:lpstr>Presentación de PowerPoint</vt:lpstr>
      <vt:lpstr>GESTIÓN DIRECTIVA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por Fuente de Financiación</vt:lpstr>
      <vt:lpstr>Informe Ingresos por Fuente de Financiación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Sonya</dc:creator>
  <cp:lastModifiedBy>mayerly</cp:lastModifiedBy>
  <cp:revision>358</cp:revision>
  <dcterms:created xsi:type="dcterms:W3CDTF">2016-02-13T22:06:53Z</dcterms:created>
  <dcterms:modified xsi:type="dcterms:W3CDTF">2023-02-23T15:03:00Z</dcterms:modified>
</cp:coreProperties>
</file>